
<file path=[Content_Types].xml><?xml version="1.0" encoding="utf-8"?>
<Types xmlns="http://schemas.openxmlformats.org/package/2006/content-types">
  <Default Extension="emf" ContentType="image/x-em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sldIdLst>
    <p:sldId id="257" r:id="rId2"/>
    <p:sldId id="258" r:id="rId3"/>
    <p:sldId id="259" r:id="rId4"/>
    <p:sldId id="260" r:id="rId5"/>
    <p:sldId id="266" r:id="rId6"/>
    <p:sldId id="261" r:id="rId7"/>
    <p:sldId id="270" r:id="rId8"/>
    <p:sldId id="262" r:id="rId9"/>
    <p:sldId id="263" r:id="rId10"/>
    <p:sldId id="264" r:id="rId11"/>
    <p:sldId id="265" r:id="rId12"/>
    <p:sldId id="267" r:id="rId13"/>
    <p:sldId id="268" r:id="rId14"/>
    <p:sldId id="269"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4" r:id="rId28"/>
    <p:sldId id="283"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2.png>
</file>

<file path=ppt/media/image23.jpg>
</file>

<file path=ppt/media/image3.png>
</file>

<file path=ppt/media/image8.jfif>
</file>

<file path=ppt/media/image9.jf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70D5F44-D072-4B36-925B-0C9129BA92B9}" type="datetimeFigureOut">
              <a:rPr lang="en-IN" smtClean="0"/>
              <a:t>07-12-2021</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A0353E52-2C4F-445F-AD1E-114E692A3F81}"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13444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0D5F44-D072-4B36-925B-0C9129BA92B9}" type="datetimeFigureOut">
              <a:rPr lang="en-IN" smtClean="0"/>
              <a:t>07-12-2021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353E52-2C4F-445F-AD1E-114E692A3F81}"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61933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0D5F44-D072-4B36-925B-0C9129BA92B9}" type="datetimeFigureOut">
              <a:rPr lang="en-IN" smtClean="0"/>
              <a:t>07-12-2021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353E52-2C4F-445F-AD1E-114E692A3F81}"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59711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0D5F44-D072-4B36-925B-0C9129BA92B9}" type="datetimeFigureOut">
              <a:rPr lang="en-IN" smtClean="0"/>
              <a:t>07-12-2021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353E52-2C4F-445F-AD1E-114E692A3F81}"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43701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0D5F44-D072-4B36-925B-0C9129BA92B9}" type="datetimeFigureOut">
              <a:rPr lang="en-IN" smtClean="0"/>
              <a:t>07-12-2021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353E52-2C4F-445F-AD1E-114E692A3F81}"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73017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0D5F44-D072-4B36-925B-0C9129BA92B9}" type="datetimeFigureOut">
              <a:rPr lang="en-IN" smtClean="0"/>
              <a:t>07-12-2021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0353E52-2C4F-445F-AD1E-114E692A3F81}"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61647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70D5F44-D072-4B36-925B-0C9129BA92B9}" type="datetimeFigureOut">
              <a:rPr lang="en-IN" smtClean="0"/>
              <a:t>07-12-2021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0353E52-2C4F-445F-AD1E-114E692A3F81}"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354229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70D5F44-D072-4B36-925B-0C9129BA92B9}" type="datetimeFigureOut">
              <a:rPr lang="en-IN" smtClean="0"/>
              <a:t>07-12-2021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0353E52-2C4F-445F-AD1E-114E692A3F81}"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50847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0D5F44-D072-4B36-925B-0C9129BA92B9}" type="datetimeFigureOut">
              <a:rPr lang="en-IN" smtClean="0"/>
              <a:t>07-12-2021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0353E52-2C4F-445F-AD1E-114E692A3F81}" type="slidenum">
              <a:rPr lang="en-IN" smtClean="0"/>
              <a:t>‹#›</a:t>
            </a:fld>
            <a:endParaRPr lang="en-IN"/>
          </a:p>
        </p:txBody>
      </p:sp>
    </p:spTree>
    <p:extLst>
      <p:ext uri="{BB962C8B-B14F-4D97-AF65-F5344CB8AC3E}">
        <p14:creationId xmlns:p14="http://schemas.microsoft.com/office/powerpoint/2010/main" val="1621039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0D5F44-D072-4B36-925B-0C9129BA92B9}" type="datetimeFigureOut">
              <a:rPr lang="en-IN" smtClean="0"/>
              <a:t>07-12-2021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0353E52-2C4F-445F-AD1E-114E692A3F81}"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48020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570D5F44-D072-4B36-925B-0C9129BA92B9}" type="datetimeFigureOut">
              <a:rPr lang="en-IN" smtClean="0"/>
              <a:t>07-12-2021</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A0353E52-2C4F-445F-AD1E-114E692A3F81}"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357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570D5F44-D072-4B36-925B-0C9129BA92B9}" type="datetimeFigureOut">
              <a:rPr lang="en-IN" smtClean="0"/>
              <a:t>07-12-2021</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A0353E52-2C4F-445F-AD1E-114E692A3F81}"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9361980"/>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jfif"/><Relationship Id="rId2" Type="http://schemas.openxmlformats.org/officeDocument/2006/relationships/image" Target="../media/image8.jf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con1.png">
            <a:extLst>
              <a:ext uri="{FF2B5EF4-FFF2-40B4-BE49-F238E27FC236}">
                <a16:creationId xmlns:a16="http://schemas.microsoft.com/office/drawing/2014/main" id="{70889070-8F43-402F-9349-F6DB9F96C200}"/>
              </a:ext>
            </a:extLst>
          </p:cNvPr>
          <p:cNvPicPr>
            <a:picLocks noChangeAspect="1"/>
          </p:cNvPicPr>
          <p:nvPr/>
        </p:nvPicPr>
        <p:blipFill>
          <a:blip r:embed="rId2"/>
          <a:stretch>
            <a:fillRect/>
          </a:stretch>
        </p:blipFill>
        <p:spPr>
          <a:xfrm>
            <a:off x="5138587" y="1398043"/>
            <a:ext cx="5459957" cy="5459957"/>
          </a:xfrm>
          <a:prstGeom prst="rect">
            <a:avLst/>
          </a:prstGeom>
        </p:spPr>
      </p:pic>
      <p:sp>
        <p:nvSpPr>
          <p:cNvPr id="3" name="Rectangle 2">
            <a:extLst>
              <a:ext uri="{FF2B5EF4-FFF2-40B4-BE49-F238E27FC236}">
                <a16:creationId xmlns:a16="http://schemas.microsoft.com/office/drawing/2014/main" id="{5BBC2EBA-BDDD-4653-9D44-CEDB73EF343E}"/>
              </a:ext>
            </a:extLst>
          </p:cNvPr>
          <p:cNvSpPr/>
          <p:nvPr/>
        </p:nvSpPr>
        <p:spPr>
          <a:xfrm>
            <a:off x="1340904" y="1200150"/>
            <a:ext cx="9689254" cy="461665"/>
          </a:xfrm>
          <a:prstGeom prst="rect">
            <a:avLst/>
          </a:prstGeom>
          <a:noFill/>
        </p:spPr>
        <p:txBody>
          <a:bodyPr wrap="square" lIns="91440" tIns="45720" rIns="91440" bIns="45720">
            <a:spAutoFit/>
          </a:bodyPr>
          <a:lstStyle/>
          <a:p>
            <a:pPr algn="ctr"/>
            <a:r>
              <a:rPr lang="en-US" sz="2400" b="1" cap="none" spc="300" dirty="0">
                <a:ln w="11430" cmpd="sng">
                  <a:solidFill>
                    <a:schemeClr val="accent1">
                      <a:tint val="10000"/>
                    </a:schemeClr>
                  </a:solidFill>
                  <a:prstDash val="solid"/>
                  <a:miter lim="800000"/>
                </a:ln>
                <a:effectLst>
                  <a:glow rad="45500">
                    <a:schemeClr val="accent1">
                      <a:satMod val="220000"/>
                      <a:alpha val="35000"/>
                    </a:schemeClr>
                  </a:glow>
                </a:effectLst>
                <a:latin typeface="Times New Roman" panose="02020603050405020304" pitchFamily="18" charset="0"/>
                <a:cs typeface="Times New Roman" panose="02020603050405020304" pitchFamily="18" charset="0"/>
              </a:rPr>
              <a:t>FACE MASK DETECTION SYSTEM</a:t>
            </a:r>
          </a:p>
        </p:txBody>
      </p:sp>
      <p:sp>
        <p:nvSpPr>
          <p:cNvPr id="4" name="Rectangle 3">
            <a:extLst>
              <a:ext uri="{FF2B5EF4-FFF2-40B4-BE49-F238E27FC236}">
                <a16:creationId xmlns:a16="http://schemas.microsoft.com/office/drawing/2014/main" id="{D76DEABD-8154-4E4B-80C0-D80F11CEE6B3}"/>
              </a:ext>
            </a:extLst>
          </p:cNvPr>
          <p:cNvSpPr/>
          <p:nvPr/>
        </p:nvSpPr>
        <p:spPr>
          <a:xfrm>
            <a:off x="426503" y="285750"/>
            <a:ext cx="11700231" cy="646331"/>
          </a:xfrm>
          <a:prstGeom prst="rect">
            <a:avLst/>
          </a:prstGeom>
          <a:noFill/>
        </p:spPr>
        <p:txBody>
          <a:bodyPr wrap="square" lIns="91440" tIns="45720" rIns="91440" bIns="45720">
            <a:spAutoFit/>
          </a:bodyPr>
          <a:lstStyle/>
          <a:p>
            <a:pPr algn="ctr"/>
            <a:r>
              <a:rPr lang="en-US" sz="3600" b="1" cap="none" spc="300" dirty="0">
                <a:ln w="11430" cmpd="sng">
                  <a:solidFill>
                    <a:schemeClr val="accent1">
                      <a:tint val="10000"/>
                    </a:schemeClr>
                  </a:solidFill>
                  <a:prstDash val="solid"/>
                  <a:miter lim="800000"/>
                </a:ln>
                <a:effectLst>
                  <a:glow rad="45500">
                    <a:schemeClr val="accent1">
                      <a:satMod val="220000"/>
                      <a:alpha val="35000"/>
                    </a:schemeClr>
                  </a:glow>
                </a:effectLst>
                <a:latin typeface="Times New Roman" panose="02020603050405020304" pitchFamily="18" charset="0"/>
                <a:cs typeface="Times New Roman" panose="02020603050405020304" pitchFamily="18" charset="0"/>
              </a:rPr>
              <a:t>4IT31: PROJECT PRESENTATION</a:t>
            </a:r>
          </a:p>
        </p:txBody>
      </p:sp>
      <p:sp>
        <p:nvSpPr>
          <p:cNvPr id="5" name="Google Shape;76;p14">
            <a:extLst>
              <a:ext uri="{FF2B5EF4-FFF2-40B4-BE49-F238E27FC236}">
                <a16:creationId xmlns:a16="http://schemas.microsoft.com/office/drawing/2014/main" id="{056C4E40-B80E-488B-A911-AE6E45864754}"/>
              </a:ext>
            </a:extLst>
          </p:cNvPr>
          <p:cNvSpPr txBox="1">
            <a:spLocks/>
          </p:cNvSpPr>
          <p:nvPr/>
        </p:nvSpPr>
        <p:spPr>
          <a:xfrm>
            <a:off x="1325663" y="2127613"/>
            <a:ext cx="6953850" cy="620282"/>
          </a:xfrm>
          <a:prstGeom prst="rect">
            <a:avLst/>
          </a:prstGeom>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effectLst/>
                <a:uLnTx/>
                <a:uFillTx/>
                <a:latin typeface="Times New Roman" panose="02020603050405020304" pitchFamily="18" charset="0"/>
                <a:ea typeface="Arial"/>
                <a:cs typeface="Times New Roman" panose="02020603050405020304" pitchFamily="18" charset="0"/>
                <a:sym typeface="Arial"/>
              </a:rPr>
              <a:t>MADE BY:</a:t>
            </a:r>
          </a:p>
        </p:txBody>
      </p:sp>
      <p:sp>
        <p:nvSpPr>
          <p:cNvPr id="6" name="Google Shape;76;p14">
            <a:extLst>
              <a:ext uri="{FF2B5EF4-FFF2-40B4-BE49-F238E27FC236}">
                <a16:creationId xmlns:a16="http://schemas.microsoft.com/office/drawing/2014/main" id="{4499B9E2-F0A9-4FB1-BB6B-85BFEDB0A421}"/>
              </a:ext>
            </a:extLst>
          </p:cNvPr>
          <p:cNvSpPr txBox="1">
            <a:spLocks/>
          </p:cNvSpPr>
          <p:nvPr/>
        </p:nvSpPr>
        <p:spPr>
          <a:xfrm>
            <a:off x="2168434" y="3622344"/>
            <a:ext cx="3382098" cy="406322"/>
          </a:xfrm>
          <a:prstGeom prst="rect">
            <a:avLst/>
          </a:prstGeom>
        </p:spPr>
        <p:txBody>
          <a:bodyPr spcFirstLastPara="1" wrap="square" lIns="0" tIns="0" rIns="0" bIns="0" anchor="t" anchorCtr="0">
            <a:noAutofit/>
          </a:bodyPr>
          <a:lstStyle/>
          <a:p>
            <a:r>
              <a:rPr lang="en-US" sz="1600" b="1" dirty="0">
                <a:latin typeface="Times New Roman" panose="02020603050405020304" pitchFamily="18" charset="0"/>
                <a:cs typeface="Times New Roman" panose="02020603050405020304" pitchFamily="18" charset="0"/>
              </a:rPr>
              <a:t>Satyarth Ratnani  18IT444</a:t>
            </a:r>
            <a:endParaRPr lang="en-US" sz="16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600" b="1" i="0" u="none" strike="noStrike" kern="0" cap="none" spc="0" normalizeH="0" baseline="0" noProof="0" dirty="0">
              <a:ln>
                <a:noFill/>
              </a:ln>
              <a:effectLst/>
              <a:uLnTx/>
              <a:uFillTx/>
              <a:latin typeface="Times New Roman" panose="02020603050405020304" pitchFamily="18" charset="0"/>
              <a:ea typeface="Arial"/>
              <a:cs typeface="Times New Roman" panose="02020603050405020304" pitchFamily="18" charset="0"/>
              <a:sym typeface="Arial"/>
            </a:endParaRPr>
          </a:p>
        </p:txBody>
      </p:sp>
      <p:sp>
        <p:nvSpPr>
          <p:cNvPr id="7" name="Google Shape;76;p14">
            <a:extLst>
              <a:ext uri="{FF2B5EF4-FFF2-40B4-BE49-F238E27FC236}">
                <a16:creationId xmlns:a16="http://schemas.microsoft.com/office/drawing/2014/main" id="{386F9A1C-7BC7-45A4-8507-1A1D6EE7D4CD}"/>
              </a:ext>
            </a:extLst>
          </p:cNvPr>
          <p:cNvSpPr txBox="1">
            <a:spLocks/>
          </p:cNvSpPr>
          <p:nvPr/>
        </p:nvSpPr>
        <p:spPr>
          <a:xfrm>
            <a:off x="2168434" y="2640459"/>
            <a:ext cx="3016466" cy="406322"/>
          </a:xfrm>
          <a:prstGeom prst="rect">
            <a:avLst/>
          </a:prstGeom>
        </p:spPr>
        <p:txBody>
          <a:bodyPr spcFirstLastPara="1" wrap="square" lIns="0" tIns="0" rIns="0" bIns="0" anchor="t" anchorCtr="0">
            <a:noAutofit/>
          </a:bodyPr>
          <a:lstStyle/>
          <a:p>
            <a:r>
              <a:rPr lang="en-US" sz="1600" b="1" dirty="0">
                <a:latin typeface="Times New Roman" panose="02020603050405020304" pitchFamily="18" charset="0"/>
                <a:cs typeface="Times New Roman" panose="02020603050405020304" pitchFamily="18" charset="0"/>
              </a:rPr>
              <a:t>Kishan Thakkar   18IT458</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	 </a:t>
            </a:r>
          </a:p>
        </p:txBody>
      </p:sp>
      <p:sp>
        <p:nvSpPr>
          <p:cNvPr id="8" name="Rectangle 7">
            <a:extLst>
              <a:ext uri="{FF2B5EF4-FFF2-40B4-BE49-F238E27FC236}">
                <a16:creationId xmlns:a16="http://schemas.microsoft.com/office/drawing/2014/main" id="{1E7A8684-BE08-4222-B645-A68C358864AC}"/>
              </a:ext>
            </a:extLst>
          </p:cNvPr>
          <p:cNvSpPr/>
          <p:nvPr/>
        </p:nvSpPr>
        <p:spPr>
          <a:xfrm>
            <a:off x="2134854" y="3085897"/>
            <a:ext cx="3215527" cy="338554"/>
          </a:xfrm>
          <a:prstGeom prst="rect">
            <a:avLst/>
          </a:prstGeom>
        </p:spPr>
        <p:txBody>
          <a:bodyPr wrap="square">
            <a:spAutoFit/>
          </a:bodyPr>
          <a:lstStyle/>
          <a:p>
            <a:r>
              <a:rPr lang="en-US" sz="1600" b="1" dirty="0">
                <a:latin typeface="Times New Roman" panose="02020603050405020304" pitchFamily="18" charset="0"/>
                <a:cs typeface="Times New Roman" panose="02020603050405020304" pitchFamily="18" charset="0"/>
              </a:rPr>
              <a:t>Vinit Patel            18IT462</a:t>
            </a:r>
            <a:endParaRPr lang="en-US" sz="1600" dirty="0">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42EF5B5E-2D17-4259-9892-6450E54FF409}"/>
              </a:ext>
            </a:extLst>
          </p:cNvPr>
          <p:cNvSpPr/>
          <p:nvPr/>
        </p:nvSpPr>
        <p:spPr>
          <a:xfrm>
            <a:off x="2127163" y="4049149"/>
            <a:ext cx="3223218" cy="338554"/>
          </a:xfrm>
          <a:prstGeom prst="rect">
            <a:avLst/>
          </a:prstGeom>
        </p:spPr>
        <p:txBody>
          <a:bodyPr wrap="square">
            <a:spAutoFit/>
          </a:bodyPr>
          <a:lstStyle/>
          <a:p>
            <a:r>
              <a:rPr lang="en-US" sz="1600" b="1" dirty="0">
                <a:latin typeface="Times New Roman" panose="02020603050405020304" pitchFamily="18" charset="0"/>
                <a:cs typeface="Times New Roman" panose="02020603050405020304" pitchFamily="18" charset="0"/>
              </a:rPr>
              <a:t>Max Christian     18IT470</a:t>
            </a:r>
            <a:endParaRPr lang="en-US" sz="1600" dirty="0">
              <a:latin typeface="Times New Roman" panose="02020603050405020304" pitchFamily="18" charset="0"/>
              <a:cs typeface="Times New Roman" panose="02020603050405020304" pitchFamily="18" charset="0"/>
            </a:endParaRPr>
          </a:p>
        </p:txBody>
      </p:sp>
      <p:pic>
        <p:nvPicPr>
          <p:cNvPr id="10" name="Picture 9" descr="C:\Users\Kalp Gohil\Desktop\BVM Logo-1.png">
            <a:extLst>
              <a:ext uri="{FF2B5EF4-FFF2-40B4-BE49-F238E27FC236}">
                <a16:creationId xmlns:a16="http://schemas.microsoft.com/office/drawing/2014/main" id="{3DD924B0-CC85-4136-BD1B-72ADDE184678}"/>
              </a:ext>
            </a:extLst>
          </p:cNvPr>
          <p:cNvPicPr/>
          <p:nvPr/>
        </p:nvPicPr>
        <p:blipFill>
          <a:blip r:embed="rId3" cstate="print"/>
          <a:srcRect/>
          <a:stretch>
            <a:fillRect/>
          </a:stretch>
        </p:blipFill>
        <p:spPr bwMode="auto">
          <a:xfrm>
            <a:off x="626507" y="316725"/>
            <a:ext cx="1541927" cy="1472886"/>
          </a:xfrm>
          <a:prstGeom prst="rect">
            <a:avLst/>
          </a:prstGeom>
          <a:noFill/>
          <a:ln w="9525">
            <a:noFill/>
            <a:miter lim="800000"/>
            <a:headEnd/>
            <a:tailEnd/>
          </a:ln>
        </p:spPr>
      </p:pic>
    </p:spTree>
    <p:extLst>
      <p:ext uri="{BB962C8B-B14F-4D97-AF65-F5344CB8AC3E}">
        <p14:creationId xmlns:p14="http://schemas.microsoft.com/office/powerpoint/2010/main" val="28085710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DBA700-5CDE-49A8-9536-4A8500E93E78}"/>
              </a:ext>
            </a:extLst>
          </p:cNvPr>
          <p:cNvSpPr txBox="1"/>
          <p:nvPr/>
        </p:nvSpPr>
        <p:spPr>
          <a:xfrm>
            <a:off x="522514" y="541176"/>
            <a:ext cx="6550090" cy="400110"/>
          </a:xfrm>
          <a:prstGeom prst="rect">
            <a:avLst/>
          </a:prstGeom>
          <a:noFill/>
        </p:spPr>
        <p:txBody>
          <a:bodyPr wrap="square" rtlCol="0">
            <a:spAutoFit/>
          </a:bodyPr>
          <a:lstStyle/>
          <a:p>
            <a:pPr marL="342900" indent="-342900">
              <a:buClr>
                <a:srgbClr val="FF0000"/>
              </a:buCl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Training</a:t>
            </a:r>
            <a:endParaRPr lang="en-IN" sz="20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FBFA121-6B5E-4E72-A505-B182C2135FA2}"/>
              </a:ext>
            </a:extLst>
          </p:cNvPr>
          <p:cNvSpPr txBox="1"/>
          <p:nvPr/>
        </p:nvSpPr>
        <p:spPr>
          <a:xfrm>
            <a:off x="522514" y="941286"/>
            <a:ext cx="7856375" cy="1704313"/>
          </a:xfrm>
          <a:prstGeom prst="rect">
            <a:avLst/>
          </a:prstGeom>
          <a:noFill/>
        </p:spPr>
        <p:txBody>
          <a:bodyPr wrap="square" rtlCol="0">
            <a:spAutoFit/>
          </a:bodyPr>
          <a:lstStyle/>
          <a:p>
            <a:pPr algn="l">
              <a:lnSpc>
                <a:spcPct val="150000"/>
              </a:lnSpc>
            </a:pPr>
            <a:endParaRPr lang="en-IN" sz="1800" b="0" i="0" u="none" strike="noStrike" baseline="0" dirty="0">
              <a:solidFill>
                <a:srgbClr val="000000"/>
              </a:solidFill>
              <a:latin typeface="Wingdings" panose="05000000000000000000" pitchFamily="2" charset="2"/>
            </a:endParaRPr>
          </a:p>
          <a:p>
            <a:pPr>
              <a:lnSpc>
                <a:spcPct val="150000"/>
              </a:lnSpc>
            </a:pPr>
            <a:r>
              <a:rPr lang="en-IN" sz="1800" b="0" i="0" u="none" strike="noStrike" baseline="0" dirty="0">
                <a:solidFill>
                  <a:srgbClr val="000000"/>
                </a:solidFill>
                <a:latin typeface="Wingdings" panose="05000000000000000000" pitchFamily="2" charset="2"/>
              </a:rPr>
              <a:t> </a:t>
            </a:r>
            <a:r>
              <a:rPr lang="en-IN" sz="1800" b="0" i="0" u="none" strike="noStrike" baseline="0" dirty="0">
                <a:solidFill>
                  <a:srgbClr val="000000"/>
                </a:solidFill>
                <a:latin typeface="Times New Roman" panose="02020603050405020304" pitchFamily="18" charset="0"/>
                <a:cs typeface="Times New Roman" panose="02020603050405020304" pitchFamily="18" charset="0"/>
              </a:rPr>
              <a:t>Image data generator </a:t>
            </a:r>
          </a:p>
          <a:p>
            <a:pPr>
              <a:lnSpc>
                <a:spcPct val="150000"/>
              </a:lnSpc>
            </a:pPr>
            <a:r>
              <a:rPr lang="en-IN" sz="1800" b="0" i="0" u="none" strike="noStrike" baseline="0" dirty="0">
                <a:solidFill>
                  <a:srgbClr val="000000"/>
                </a:solidFill>
                <a:latin typeface="Wingdings" panose="05000000000000000000" pitchFamily="2" charset="2"/>
              </a:rPr>
              <a:t> </a:t>
            </a:r>
            <a:r>
              <a:rPr lang="en-IN" sz="1800" b="0" i="0" u="none" strike="noStrike" baseline="0" dirty="0">
                <a:solidFill>
                  <a:srgbClr val="000000"/>
                </a:solidFill>
                <a:latin typeface="Times New Roman" panose="02020603050405020304" pitchFamily="18" charset="0"/>
              </a:rPr>
              <a:t>Base Model </a:t>
            </a:r>
            <a:endParaRPr lang="en-IN" sz="1800" b="0" i="0" u="none" strike="noStrike" baseline="0" dirty="0">
              <a:solidFill>
                <a:srgbClr val="000000"/>
              </a:solidFill>
              <a:latin typeface="Wingdings" panose="05000000000000000000" pitchFamily="2" charset="2"/>
            </a:endParaRPr>
          </a:p>
          <a:p>
            <a:pPr>
              <a:lnSpc>
                <a:spcPct val="150000"/>
              </a:lnSpc>
            </a:pPr>
            <a:r>
              <a:rPr lang="en-IN" sz="1800" b="0" i="0" u="none" strike="noStrike" baseline="0" dirty="0">
                <a:solidFill>
                  <a:srgbClr val="000000"/>
                </a:solidFill>
                <a:latin typeface="Wingdings" panose="05000000000000000000" pitchFamily="2" charset="2"/>
              </a:rPr>
              <a:t> </a:t>
            </a:r>
            <a:r>
              <a:rPr lang="en-IN" sz="1800" b="0" i="0" u="none" strike="noStrike" baseline="0" dirty="0">
                <a:solidFill>
                  <a:srgbClr val="000000"/>
                </a:solidFill>
                <a:latin typeface="Times New Roman" panose="02020603050405020304" pitchFamily="18" charset="0"/>
                <a:cs typeface="Times New Roman" panose="02020603050405020304" pitchFamily="18" charset="0"/>
              </a:rPr>
              <a:t>Head model </a:t>
            </a:r>
          </a:p>
        </p:txBody>
      </p:sp>
      <p:pic>
        <p:nvPicPr>
          <p:cNvPr id="7" name="Picture 6">
            <a:extLst>
              <a:ext uri="{FF2B5EF4-FFF2-40B4-BE49-F238E27FC236}">
                <a16:creationId xmlns:a16="http://schemas.microsoft.com/office/drawing/2014/main" id="{59D80AD6-57A6-4DC7-A4ED-445196D30394}"/>
              </a:ext>
            </a:extLst>
          </p:cNvPr>
          <p:cNvPicPr>
            <a:picLocks noChangeAspect="1"/>
          </p:cNvPicPr>
          <p:nvPr/>
        </p:nvPicPr>
        <p:blipFill>
          <a:blip r:embed="rId2"/>
          <a:stretch>
            <a:fillRect/>
          </a:stretch>
        </p:blipFill>
        <p:spPr>
          <a:xfrm>
            <a:off x="1414924" y="3145336"/>
            <a:ext cx="8242479" cy="2414789"/>
          </a:xfrm>
          <a:prstGeom prst="rect">
            <a:avLst/>
          </a:prstGeom>
        </p:spPr>
      </p:pic>
    </p:spTree>
    <p:extLst>
      <p:ext uri="{BB962C8B-B14F-4D97-AF65-F5344CB8AC3E}">
        <p14:creationId xmlns:p14="http://schemas.microsoft.com/office/powerpoint/2010/main" val="1234738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DBF782-3F94-4242-8A7A-F96150F7C7CF}"/>
              </a:ext>
            </a:extLst>
          </p:cNvPr>
          <p:cNvSpPr txBox="1"/>
          <p:nvPr/>
        </p:nvSpPr>
        <p:spPr>
          <a:xfrm>
            <a:off x="447869" y="541176"/>
            <a:ext cx="10767527" cy="2246769"/>
          </a:xfrm>
          <a:prstGeom prst="rect">
            <a:avLst/>
          </a:prstGeom>
          <a:noFill/>
        </p:spPr>
        <p:txBody>
          <a:bodyPr wrap="square" rtlCol="0">
            <a:spAutoFit/>
          </a:bodyPr>
          <a:lstStyle/>
          <a:p>
            <a:pPr marL="342900" indent="-342900">
              <a:buClr>
                <a:srgbClr val="FF0000"/>
              </a:buCl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Mask Detection</a:t>
            </a:r>
          </a:p>
          <a:p>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Arial" panose="020B0604020202020204" pitchFamily="34" charset="0"/>
              <a:buChar char="•"/>
            </a:pPr>
            <a:r>
              <a:rPr lang="en-US" sz="2000" b="0" i="0" u="none" strike="noStrike" baseline="0" dirty="0">
                <a:solidFill>
                  <a:srgbClr val="000000"/>
                </a:solidFill>
                <a:latin typeface="Times New Roman" panose="02020603050405020304" pitchFamily="18" charset="0"/>
                <a:cs typeface="Times New Roman" panose="02020603050405020304" pitchFamily="18" charset="0"/>
              </a:rPr>
              <a:t>User can also upload the photo and check whether the person is wearing a mask or not user can also upload the video and also check through live video detection. </a:t>
            </a:r>
          </a:p>
          <a:p>
            <a:pPr algn="just"/>
            <a:endParaRPr lang="en-US" sz="2000" b="0" i="0" u="none" strike="noStrike" baseline="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u="none" strike="noStrike" baseline="0" dirty="0">
                <a:solidFill>
                  <a:srgbClr val="000000"/>
                </a:solidFill>
                <a:latin typeface="Times New Roman" panose="02020603050405020304" pitchFamily="18" charset="0"/>
                <a:cs typeface="Times New Roman" panose="02020603050405020304" pitchFamily="18" charset="0"/>
              </a:rPr>
              <a:t>Our system also predict the percentage of wearing mask.</a:t>
            </a:r>
            <a:endParaRPr lang="en-IN"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BF0471E2-8BDA-44C7-843F-0E9929D2DFDC}"/>
              </a:ext>
            </a:extLst>
          </p:cNvPr>
          <p:cNvSpPr txBox="1"/>
          <p:nvPr/>
        </p:nvSpPr>
        <p:spPr>
          <a:xfrm>
            <a:off x="447869" y="3331029"/>
            <a:ext cx="10767527" cy="1648336"/>
          </a:xfrm>
          <a:prstGeom prst="rect">
            <a:avLst/>
          </a:prstGeom>
          <a:noFill/>
        </p:spPr>
        <p:txBody>
          <a:bodyPr wrap="square" rtlCol="0">
            <a:spAutoFit/>
          </a:bodyPr>
          <a:lstStyle/>
          <a:p>
            <a:pPr marL="342900" indent="-342900">
              <a:buClr>
                <a:srgbClr val="FF0000"/>
              </a:buCl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Front End</a:t>
            </a:r>
          </a:p>
          <a:p>
            <a:pPr>
              <a:lnSpc>
                <a:spcPct val="150000"/>
              </a:lnSpc>
            </a:pPr>
            <a:endParaRPr lang="en-US" sz="2000" b="1" dirty="0"/>
          </a:p>
          <a:p>
            <a:pPr marL="342900" indent="-342900">
              <a:lnSpc>
                <a:spcPct val="150000"/>
              </a:lnSpc>
              <a:buFont typeface="Arial" panose="020B0604020202020204" pitchFamily="34" charset="0"/>
              <a:buChar char="•"/>
            </a:pPr>
            <a:r>
              <a:rPr lang="en-US" sz="1800" b="0" i="0" u="none" strike="noStrike" baseline="0" dirty="0">
                <a:solidFill>
                  <a:srgbClr val="000000"/>
                </a:solidFill>
                <a:latin typeface="Times New Roman" panose="02020603050405020304" pitchFamily="18" charset="0"/>
              </a:rPr>
              <a:t>The website where user can upload Image, video and detect the face mask or by live Video using device camera also can detect face mask and see the results. </a:t>
            </a:r>
            <a:endParaRPr lang="en-IN" sz="2000" b="1" dirty="0"/>
          </a:p>
        </p:txBody>
      </p:sp>
    </p:spTree>
    <p:extLst>
      <p:ext uri="{BB962C8B-B14F-4D97-AF65-F5344CB8AC3E}">
        <p14:creationId xmlns:p14="http://schemas.microsoft.com/office/powerpoint/2010/main" val="490086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8F1D63-FCA1-4065-BF21-92F81324B280}"/>
              </a:ext>
            </a:extLst>
          </p:cNvPr>
          <p:cNvSpPr txBox="1"/>
          <p:nvPr/>
        </p:nvSpPr>
        <p:spPr>
          <a:xfrm>
            <a:off x="475861" y="438539"/>
            <a:ext cx="9871788" cy="2954655"/>
          </a:xfrm>
          <a:prstGeom prst="rect">
            <a:avLst/>
          </a:prstGeom>
          <a:noFill/>
        </p:spPr>
        <p:txBody>
          <a:bodyPr wrap="square" rtlCol="0">
            <a:spAutoFit/>
          </a:bodyPr>
          <a:lstStyle/>
          <a:p>
            <a:pPr marL="457200" indent="-457200" algn="l">
              <a:lnSpc>
                <a:spcPct val="150000"/>
              </a:lnSpc>
              <a:buClr>
                <a:srgbClr val="FF0000"/>
              </a:buClr>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Why we used TensorFlow?</a:t>
            </a:r>
          </a:p>
          <a:p>
            <a:pPr>
              <a:lnSpc>
                <a:spcPct val="150000"/>
              </a:lnSpc>
            </a:pPr>
            <a:endParaRPr lang="en-US" sz="18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a:buChar char="Ø"/>
            </a:pPr>
            <a:r>
              <a:rPr lang="en-US" sz="1800" dirty="0">
                <a:latin typeface="Times New Roman" panose="02020603050405020304" pitchFamily="18" charset="0"/>
                <a:ea typeface="+mn-lt"/>
                <a:cs typeface="Times New Roman" panose="02020603050405020304" pitchFamily="18" charset="0"/>
              </a:rPr>
              <a:t>The images used in the dataset are real images of people wearing mask i.e. the dataset doesn't contain morphed masked images. The model is accurately trained and, also the system can therefore be used in real-time applications which require face-mask detection.</a:t>
            </a:r>
          </a:p>
          <a:p>
            <a:pPr marL="342900" indent="-342900">
              <a:buFont typeface="Wingdings"/>
              <a:buChar char="Ø"/>
            </a:pPr>
            <a:endParaRPr lang="en-US" sz="1800" dirty="0">
              <a:latin typeface="Times New Roman" panose="02020603050405020304" pitchFamily="18" charset="0"/>
              <a:cs typeface="Times New Roman" panose="02020603050405020304" pitchFamily="18" charset="0"/>
            </a:endParaRPr>
          </a:p>
          <a:p>
            <a:pPr marL="342900" indent="-342900">
              <a:buFont typeface="Wingdings"/>
              <a:buChar char="q"/>
            </a:pPr>
            <a:endParaRPr lang="en-US" sz="18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29022C1-BB3B-4E58-8D03-E49531D91BB4}"/>
              </a:ext>
            </a:extLst>
          </p:cNvPr>
          <p:cNvPicPr>
            <a:picLocks noChangeAspect="1"/>
          </p:cNvPicPr>
          <p:nvPr/>
        </p:nvPicPr>
        <p:blipFill rotWithShape="1">
          <a:blip r:embed="rId2">
            <a:extLst>
              <a:ext uri="{28A0092B-C50C-407E-A947-70E740481C1C}">
                <a14:useLocalDpi xmlns:a14="http://schemas.microsoft.com/office/drawing/2010/main" val="0"/>
              </a:ext>
            </a:extLst>
          </a:blip>
          <a:srcRect t="63406" r="52324"/>
          <a:stretch/>
        </p:blipFill>
        <p:spPr>
          <a:xfrm>
            <a:off x="305985" y="2997200"/>
            <a:ext cx="5520775" cy="2459707"/>
          </a:xfrm>
          <a:prstGeom prst="rect">
            <a:avLst/>
          </a:prstGeom>
        </p:spPr>
      </p:pic>
      <p:pic>
        <p:nvPicPr>
          <p:cNvPr id="6" name="Picture 5">
            <a:extLst>
              <a:ext uri="{FF2B5EF4-FFF2-40B4-BE49-F238E27FC236}">
                <a16:creationId xmlns:a16="http://schemas.microsoft.com/office/drawing/2014/main" id="{AC9280FF-A819-4FD4-B309-D2F586BF958E}"/>
              </a:ext>
            </a:extLst>
          </p:cNvPr>
          <p:cNvPicPr>
            <a:picLocks noChangeAspect="1"/>
          </p:cNvPicPr>
          <p:nvPr/>
        </p:nvPicPr>
        <p:blipFill rotWithShape="1">
          <a:blip r:embed="rId3">
            <a:extLst>
              <a:ext uri="{28A0092B-C50C-407E-A947-70E740481C1C}">
                <a14:useLocalDpi xmlns:a14="http://schemas.microsoft.com/office/drawing/2010/main" val="0"/>
              </a:ext>
            </a:extLst>
          </a:blip>
          <a:srcRect t="19125" r="9187"/>
          <a:stretch/>
        </p:blipFill>
        <p:spPr>
          <a:xfrm>
            <a:off x="6303688" y="2997200"/>
            <a:ext cx="4937285" cy="2450410"/>
          </a:xfrm>
          <a:prstGeom prst="rect">
            <a:avLst/>
          </a:prstGeom>
        </p:spPr>
      </p:pic>
      <p:sp>
        <p:nvSpPr>
          <p:cNvPr id="7" name="TextBox 6">
            <a:extLst>
              <a:ext uri="{FF2B5EF4-FFF2-40B4-BE49-F238E27FC236}">
                <a16:creationId xmlns:a16="http://schemas.microsoft.com/office/drawing/2014/main" id="{758C87B3-1F0E-4BCC-B17C-E3BB87FCE7E8}"/>
              </a:ext>
            </a:extLst>
          </p:cNvPr>
          <p:cNvSpPr txBox="1"/>
          <p:nvPr/>
        </p:nvSpPr>
        <p:spPr>
          <a:xfrm>
            <a:off x="1493520" y="5582523"/>
            <a:ext cx="4602480" cy="369332"/>
          </a:xfrm>
          <a:prstGeom prst="rect">
            <a:avLst/>
          </a:prstGeom>
          <a:noFill/>
        </p:spPr>
        <p:txBody>
          <a:bodyPr wrap="square" rtlCol="0">
            <a:spAutoFit/>
          </a:bodyPr>
          <a:lstStyle/>
          <a:p>
            <a:r>
              <a:rPr lang="en-US" dirty="0"/>
              <a:t>(By using </a:t>
            </a:r>
            <a:r>
              <a:rPr lang="en-US" dirty="0" err="1"/>
              <a:t>Tensorflow</a:t>
            </a:r>
            <a:r>
              <a:rPr lang="en-US" dirty="0"/>
              <a:t>)</a:t>
            </a:r>
            <a:endParaRPr lang="en-IN" dirty="0"/>
          </a:p>
        </p:txBody>
      </p:sp>
      <p:sp>
        <p:nvSpPr>
          <p:cNvPr id="8" name="TextBox 7">
            <a:extLst>
              <a:ext uri="{FF2B5EF4-FFF2-40B4-BE49-F238E27FC236}">
                <a16:creationId xmlns:a16="http://schemas.microsoft.com/office/drawing/2014/main" id="{4813D3DC-AB21-4B73-938A-B1D4801A09DC}"/>
              </a:ext>
            </a:extLst>
          </p:cNvPr>
          <p:cNvSpPr txBox="1"/>
          <p:nvPr/>
        </p:nvSpPr>
        <p:spPr>
          <a:xfrm>
            <a:off x="7345680" y="5582523"/>
            <a:ext cx="3352800" cy="369332"/>
          </a:xfrm>
          <a:prstGeom prst="rect">
            <a:avLst/>
          </a:prstGeom>
          <a:noFill/>
        </p:spPr>
        <p:txBody>
          <a:bodyPr wrap="square" rtlCol="0">
            <a:spAutoFit/>
          </a:bodyPr>
          <a:lstStyle/>
          <a:p>
            <a:r>
              <a:rPr lang="en-US" dirty="0"/>
              <a:t>(Using SVM and SVC)</a:t>
            </a:r>
            <a:endParaRPr lang="en-IN" dirty="0"/>
          </a:p>
        </p:txBody>
      </p:sp>
    </p:spTree>
    <p:extLst>
      <p:ext uri="{BB962C8B-B14F-4D97-AF65-F5344CB8AC3E}">
        <p14:creationId xmlns:p14="http://schemas.microsoft.com/office/powerpoint/2010/main" val="836823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5619F8-A271-4ECE-93E7-781044CE20E7}"/>
              </a:ext>
            </a:extLst>
          </p:cNvPr>
          <p:cNvPicPr>
            <a:picLocks noChangeAspect="1"/>
          </p:cNvPicPr>
          <p:nvPr/>
        </p:nvPicPr>
        <p:blipFill>
          <a:blip r:embed="rId2"/>
          <a:stretch>
            <a:fillRect/>
          </a:stretch>
        </p:blipFill>
        <p:spPr>
          <a:xfrm>
            <a:off x="2062835" y="3429000"/>
            <a:ext cx="7066959" cy="2300319"/>
          </a:xfrm>
          <a:prstGeom prst="rect">
            <a:avLst/>
          </a:prstGeom>
        </p:spPr>
      </p:pic>
      <p:sp>
        <p:nvSpPr>
          <p:cNvPr id="4" name="TextBox 3">
            <a:extLst>
              <a:ext uri="{FF2B5EF4-FFF2-40B4-BE49-F238E27FC236}">
                <a16:creationId xmlns:a16="http://schemas.microsoft.com/office/drawing/2014/main" id="{AE79E70F-4793-4C50-9908-6CADE98DD28F}"/>
              </a:ext>
            </a:extLst>
          </p:cNvPr>
          <p:cNvSpPr txBox="1"/>
          <p:nvPr/>
        </p:nvSpPr>
        <p:spPr>
          <a:xfrm>
            <a:off x="447869" y="223935"/>
            <a:ext cx="11467323" cy="2554545"/>
          </a:xfrm>
          <a:prstGeom prst="rect">
            <a:avLst/>
          </a:prstGeom>
          <a:noFill/>
        </p:spPr>
        <p:txBody>
          <a:bodyPr wrap="square" rtlCol="0">
            <a:spAutoFit/>
          </a:bodyPr>
          <a:lstStyle/>
          <a:p>
            <a:pPr marL="342900" indent="-342900">
              <a:buClr>
                <a:srgbClr val="FF0000"/>
              </a:buCl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Django</a:t>
            </a:r>
          </a:p>
          <a:p>
            <a:endParaRPr lang="en-US" sz="2000" b="1"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Django is a high-level Python web framework that enables rapid development of secure and maintainable websites. Built by experienced developers, Django takes care of much of the hassle of web development, so you can focus on writing your app without needing to reinvent the wheel. </a:t>
            </a:r>
            <a:endParaRPr lang="en-US" sz="2000" dirty="0">
              <a:latin typeface="Times New Roman" panose="02020603050405020304" pitchFamily="18" charset="0"/>
              <a:ea typeface="+mn-lt"/>
              <a:cs typeface="Times New Roman" panose="02020603050405020304" pitchFamily="18" charset="0"/>
            </a:endParaRPr>
          </a:p>
          <a:p>
            <a:pPr marL="342900" indent="-342900" algn="just">
              <a:buFont typeface="&quot;Wingdings&quot;,Sans-Serif"/>
              <a:buChar char="Ø"/>
            </a:pPr>
            <a:endParaRPr lang="en-US" sz="2000" dirty="0">
              <a:latin typeface="Times New Roman" panose="02020603050405020304" pitchFamily="18" charset="0"/>
              <a:ea typeface="+mn-lt"/>
              <a:cs typeface="Times New Roman" panose="02020603050405020304" pitchFamily="18" charset="0"/>
            </a:endParaRPr>
          </a:p>
          <a:p>
            <a:pPr marL="342900" indent="-34290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In </a:t>
            </a:r>
            <a:r>
              <a:rPr lang="en-US" sz="2000" dirty="0" err="1">
                <a:latin typeface="Times New Roman" panose="02020603050405020304" pitchFamily="18" charset="0"/>
                <a:cs typeface="Times New Roman" panose="02020603050405020304" pitchFamily="18" charset="0"/>
              </a:rPr>
              <a:t>django</a:t>
            </a:r>
            <a:r>
              <a:rPr lang="en-US" sz="2000" dirty="0">
                <a:latin typeface="Times New Roman" panose="02020603050405020304" pitchFamily="18" charset="0"/>
                <a:cs typeface="Times New Roman" panose="02020603050405020304" pitchFamily="18" charset="0"/>
              </a:rPr>
              <a:t> we created a server whose </a:t>
            </a:r>
            <a:r>
              <a:rPr lang="en-US" sz="2000" dirty="0" err="1">
                <a:latin typeface="Times New Roman" panose="02020603050405020304" pitchFamily="18" charset="0"/>
                <a:cs typeface="Times New Roman" panose="02020603050405020304" pitchFamily="18" charset="0"/>
              </a:rPr>
              <a:t>url</a:t>
            </a:r>
            <a:r>
              <a:rPr lang="en-US" sz="2000" dirty="0">
                <a:latin typeface="Times New Roman" panose="02020603050405020304" pitchFamily="18" charset="0"/>
                <a:cs typeface="Times New Roman" panose="02020603050405020304" pitchFamily="18" charset="0"/>
              </a:rPr>
              <a:t> is </a:t>
            </a:r>
            <a:r>
              <a:rPr lang="en-US" sz="2000" b="1" dirty="0">
                <a:latin typeface="Times New Roman" panose="02020603050405020304" pitchFamily="18" charset="0"/>
                <a:cs typeface="Times New Roman" panose="02020603050405020304" pitchFamily="18" charset="0"/>
              </a:rPr>
              <a:t>127.0.0.1:8002.</a:t>
            </a:r>
            <a:endParaRPr lang="en-US" sz="2000" dirty="0">
              <a:latin typeface="Times New Roman" panose="02020603050405020304" pitchFamily="18" charset="0"/>
              <a:ea typeface="+mn-lt"/>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04069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5F242-36B1-4C09-8CF5-D2B00B762CD9}"/>
              </a:ext>
            </a:extLst>
          </p:cNvPr>
          <p:cNvSpPr>
            <a:spLocks noGrp="1"/>
          </p:cNvSpPr>
          <p:nvPr>
            <p:ph type="title"/>
          </p:nvPr>
        </p:nvSpPr>
        <p:spPr>
          <a:xfrm>
            <a:off x="759435" y="172588"/>
            <a:ext cx="10515600" cy="1325563"/>
          </a:xfrm>
        </p:spPr>
        <p:txBody>
          <a:bodyPr/>
          <a:lstStyle/>
          <a:p>
            <a:r>
              <a:rPr lang="en-US" dirty="0">
                <a:latin typeface="Times New Roman" panose="02020603050405020304" pitchFamily="18" charset="0"/>
                <a:cs typeface="Times New Roman" panose="02020603050405020304" pitchFamily="18" charset="0"/>
              </a:rPr>
              <a:t>Website Interface</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45E49BA-7A5C-4707-8977-1A8C6161D055}"/>
              </a:ext>
            </a:extLst>
          </p:cNvPr>
          <p:cNvSpPr>
            <a:spLocks noGrp="1"/>
          </p:cNvSpPr>
          <p:nvPr>
            <p:ph idx="1"/>
          </p:nvPr>
        </p:nvSpPr>
        <p:spPr>
          <a:xfrm>
            <a:off x="759436" y="1452401"/>
            <a:ext cx="10515600" cy="4351338"/>
          </a:xfrm>
        </p:spPr>
        <p:txBody>
          <a:bodyPr/>
          <a:lstStyle/>
          <a:p>
            <a:pPr lvl="1"/>
            <a:r>
              <a:rPr lang="en-US" sz="2000" b="1" dirty="0">
                <a:latin typeface="Times New Roman" panose="02020603050405020304" pitchFamily="18" charset="0"/>
                <a:cs typeface="Times New Roman" panose="02020603050405020304" pitchFamily="18" charset="0"/>
              </a:rPr>
              <a:t>Home Page</a:t>
            </a:r>
          </a:p>
          <a:p>
            <a:pPr marL="0" indent="0">
              <a:buNone/>
            </a:pPr>
            <a:r>
              <a:rPr lang="en-US" dirty="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It is Main page that demonstrates title, logo, navigation bar, and an iconic carousel 	for important reminders and relevant information.</a:t>
            </a:r>
          </a:p>
          <a:p>
            <a:pPr marL="0" indent="0">
              <a:buNone/>
            </a:pPr>
            <a:endParaRPr lang="en-US" sz="2200" dirty="0">
              <a:latin typeface="Times New Roman" panose="02020603050405020304" pitchFamily="18" charset="0"/>
              <a:cs typeface="Times New Roman" panose="02020603050405020304" pitchFamily="18" charset="0"/>
            </a:endParaRPr>
          </a:p>
          <a:p>
            <a:pPr marL="0" indent="0">
              <a:buNone/>
            </a:pPr>
            <a:endParaRPr lang="en-IN" sz="22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6CFE499-9053-4B2A-B087-AC9EF9D7F9A8}"/>
              </a:ext>
            </a:extLst>
          </p:cNvPr>
          <p:cNvPicPr>
            <a:picLocks noChangeAspect="1"/>
          </p:cNvPicPr>
          <p:nvPr/>
        </p:nvPicPr>
        <p:blipFill>
          <a:blip r:embed="rId2"/>
          <a:stretch>
            <a:fillRect/>
          </a:stretch>
        </p:blipFill>
        <p:spPr>
          <a:xfrm>
            <a:off x="2099385" y="2777964"/>
            <a:ext cx="7257201" cy="3910324"/>
          </a:xfrm>
          <a:prstGeom prst="rect">
            <a:avLst/>
          </a:prstGeom>
        </p:spPr>
      </p:pic>
    </p:spTree>
    <p:extLst>
      <p:ext uri="{BB962C8B-B14F-4D97-AF65-F5344CB8AC3E}">
        <p14:creationId xmlns:p14="http://schemas.microsoft.com/office/powerpoint/2010/main" val="17778131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ECEF74-1541-4F3D-941D-6CA3762C77CA}"/>
              </a:ext>
            </a:extLst>
          </p:cNvPr>
          <p:cNvSpPr txBox="1"/>
          <p:nvPr/>
        </p:nvSpPr>
        <p:spPr>
          <a:xfrm flipH="1">
            <a:off x="1090748" y="1268963"/>
            <a:ext cx="10778725" cy="769441"/>
          </a:xfrm>
          <a:prstGeom prst="rect">
            <a:avLst/>
          </a:prstGeom>
          <a:noFill/>
        </p:spPr>
        <p:txBody>
          <a:bodyPr wrap="square" rtlCol="0">
            <a:spAutoFit/>
          </a:bodyPr>
          <a:lstStyle/>
          <a:p>
            <a:r>
              <a:rPr lang="en-US" sz="2200" b="0" i="0" u="none" strike="noStrike" baseline="0" dirty="0">
                <a:solidFill>
                  <a:srgbClr val="000000"/>
                </a:solidFill>
                <a:latin typeface="Times New Roman" panose="02020603050405020304" pitchFamily="18" charset="0"/>
                <a:cs typeface="Times New Roman" panose="02020603050405020304" pitchFamily="18" charset="0"/>
              </a:rPr>
              <a:t>After home page we have a slider which is showing some general safety instruction to increase awareness about covid -19. </a:t>
            </a:r>
            <a:endParaRPr lang="en-IN" sz="22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499B3E8-99D8-4BD9-BF98-ED7AC79FEE93}"/>
              </a:ext>
            </a:extLst>
          </p:cNvPr>
          <p:cNvPicPr>
            <a:picLocks noChangeAspect="1"/>
          </p:cNvPicPr>
          <p:nvPr/>
        </p:nvPicPr>
        <p:blipFill>
          <a:blip r:embed="rId2"/>
          <a:stretch>
            <a:fillRect/>
          </a:stretch>
        </p:blipFill>
        <p:spPr>
          <a:xfrm>
            <a:off x="1421078" y="2391726"/>
            <a:ext cx="8886423" cy="3567448"/>
          </a:xfrm>
          <a:prstGeom prst="rect">
            <a:avLst/>
          </a:prstGeom>
        </p:spPr>
      </p:pic>
    </p:spTree>
    <p:extLst>
      <p:ext uri="{BB962C8B-B14F-4D97-AF65-F5344CB8AC3E}">
        <p14:creationId xmlns:p14="http://schemas.microsoft.com/office/powerpoint/2010/main" val="194568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40402F-3590-4EAF-B59C-D9C95E9D74AD}"/>
              </a:ext>
            </a:extLst>
          </p:cNvPr>
          <p:cNvSpPr txBox="1"/>
          <p:nvPr/>
        </p:nvSpPr>
        <p:spPr>
          <a:xfrm>
            <a:off x="595604" y="9331"/>
            <a:ext cx="11000792" cy="2071208"/>
          </a:xfrm>
          <a:prstGeom prst="rect">
            <a:avLst/>
          </a:prstGeom>
          <a:noFill/>
        </p:spPr>
        <p:txBody>
          <a:bodyPr wrap="square" rtlCol="0">
            <a:spAutoFit/>
          </a:bodyPr>
          <a:lstStyle/>
          <a:p>
            <a:pPr marL="342900" indent="-342900" algn="just">
              <a:lnSpc>
                <a:spcPct val="150000"/>
              </a:lnSpc>
              <a:buClr>
                <a:srgbClr val="FF0000"/>
              </a:buClr>
              <a:buFont typeface="Arial" panose="020B0604020202020204" pitchFamily="34" charset="0"/>
              <a:buChar char="•"/>
            </a:pPr>
            <a:r>
              <a:rPr lang="en-IN" sz="2200" b="1" i="0" u="none" strike="noStrike" baseline="0" dirty="0">
                <a:solidFill>
                  <a:srgbClr val="000000"/>
                </a:solidFill>
                <a:latin typeface="Times New Roman" panose="02020603050405020304" pitchFamily="18" charset="0"/>
                <a:cs typeface="Times New Roman" panose="02020603050405020304" pitchFamily="18" charset="0"/>
              </a:rPr>
              <a:t>Demo Page: </a:t>
            </a:r>
            <a:endParaRPr lang="en-IN" sz="2200" b="0" i="0" u="none" strike="noStrike" baseline="0" dirty="0">
              <a:solidFill>
                <a:srgbClr val="000000"/>
              </a:solidFill>
              <a:latin typeface="Times New Roman" panose="02020603050405020304" pitchFamily="18" charset="0"/>
              <a:cs typeface="Times New Roman" panose="02020603050405020304" pitchFamily="18" charset="0"/>
            </a:endParaRPr>
          </a:p>
          <a:p>
            <a:pPr marL="342900" indent="-342900" algn="just">
              <a:lnSpc>
                <a:spcPct val="150000"/>
              </a:lnSpc>
              <a:buFont typeface="Arial" panose="020B0604020202020204" pitchFamily="34" charset="0"/>
              <a:buChar char="•"/>
            </a:pPr>
            <a:r>
              <a:rPr lang="en-US" sz="2200" b="0" i="0" u="none" strike="noStrike" baseline="0" dirty="0">
                <a:solidFill>
                  <a:srgbClr val="000000"/>
                </a:solidFill>
                <a:latin typeface="Times New Roman" panose="02020603050405020304" pitchFamily="18" charset="0"/>
                <a:cs typeface="Times New Roman" panose="02020603050405020304" pitchFamily="18" charset="0"/>
              </a:rPr>
              <a:t>To demonstrate the easy and simple steps of how to upload an image or video to create an output. </a:t>
            </a:r>
          </a:p>
          <a:p>
            <a:pPr marL="342900" indent="-342900" algn="just">
              <a:lnSpc>
                <a:spcPct val="150000"/>
              </a:lnSpc>
              <a:buFont typeface="Arial" panose="020B0604020202020204" pitchFamily="34" charset="0"/>
              <a:buChar char="•"/>
            </a:pPr>
            <a:r>
              <a:rPr lang="en-US" sz="2200" b="0" i="0" u="none" strike="noStrike" baseline="0" dirty="0">
                <a:solidFill>
                  <a:srgbClr val="000000"/>
                </a:solidFill>
                <a:latin typeface="Times New Roman" panose="02020603050405020304" pitchFamily="18" charset="0"/>
                <a:cs typeface="Times New Roman" panose="02020603050405020304" pitchFamily="18" charset="0"/>
              </a:rPr>
              <a:t>By clicking on video icon it will open a video which is explaining features of website. </a:t>
            </a:r>
          </a:p>
        </p:txBody>
      </p:sp>
      <p:pic>
        <p:nvPicPr>
          <p:cNvPr id="4" name="Picture 3">
            <a:extLst>
              <a:ext uri="{FF2B5EF4-FFF2-40B4-BE49-F238E27FC236}">
                <a16:creationId xmlns:a16="http://schemas.microsoft.com/office/drawing/2014/main" id="{298ECA1A-F486-4942-97A4-03222BCAB99D}"/>
              </a:ext>
            </a:extLst>
          </p:cNvPr>
          <p:cNvPicPr>
            <a:picLocks noChangeAspect="1"/>
          </p:cNvPicPr>
          <p:nvPr/>
        </p:nvPicPr>
        <p:blipFill>
          <a:blip r:embed="rId2"/>
          <a:stretch>
            <a:fillRect/>
          </a:stretch>
        </p:blipFill>
        <p:spPr>
          <a:xfrm>
            <a:off x="1940766" y="2290154"/>
            <a:ext cx="8007987" cy="4045333"/>
          </a:xfrm>
          <a:prstGeom prst="rect">
            <a:avLst/>
          </a:prstGeom>
        </p:spPr>
      </p:pic>
    </p:spTree>
    <p:extLst>
      <p:ext uri="{BB962C8B-B14F-4D97-AF65-F5344CB8AC3E}">
        <p14:creationId xmlns:p14="http://schemas.microsoft.com/office/powerpoint/2010/main" val="1975395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B5E7A4-A257-4FEC-A53E-263C14451E88}"/>
              </a:ext>
            </a:extLst>
          </p:cNvPr>
          <p:cNvSpPr txBox="1"/>
          <p:nvPr/>
        </p:nvSpPr>
        <p:spPr>
          <a:xfrm>
            <a:off x="363894" y="391886"/>
            <a:ext cx="11464212" cy="1384995"/>
          </a:xfrm>
          <a:prstGeom prst="rect">
            <a:avLst/>
          </a:prstGeom>
          <a:noFill/>
        </p:spPr>
        <p:txBody>
          <a:bodyPr wrap="square" rtlCol="0">
            <a:spAutoFit/>
          </a:bodyPr>
          <a:lstStyle/>
          <a:p>
            <a:pPr marL="342900" indent="-342900">
              <a:buClr>
                <a:srgbClr val="FF0000"/>
              </a:buClr>
              <a:buFont typeface="Arial" panose="020B0604020202020204" pitchFamily="34" charset="0"/>
              <a:buChar char="•"/>
            </a:pPr>
            <a:r>
              <a:rPr lang="en-IN" sz="2200" b="1" i="0" u="none" strike="noStrike" baseline="0" dirty="0">
                <a:solidFill>
                  <a:srgbClr val="000000"/>
                </a:solidFill>
                <a:latin typeface="Times New Roman" panose="02020603050405020304" pitchFamily="18" charset="0"/>
                <a:cs typeface="Times New Roman" panose="02020603050405020304" pitchFamily="18" charset="0"/>
              </a:rPr>
              <a:t>Upload Page</a:t>
            </a:r>
            <a:r>
              <a:rPr lang="en-IN" sz="2200" b="0" i="0" u="none" strike="noStrike" baseline="0" dirty="0">
                <a:solidFill>
                  <a:srgbClr val="000000"/>
                </a:solidFill>
                <a:latin typeface="Times New Roman" panose="02020603050405020304" pitchFamily="18" charset="0"/>
                <a:cs typeface="Times New Roman" panose="02020603050405020304" pitchFamily="18" charset="0"/>
              </a:rPr>
              <a:t>: </a:t>
            </a:r>
          </a:p>
          <a:p>
            <a:pPr marL="342900" indent="-342900">
              <a:buClr>
                <a:srgbClr val="FF0000"/>
              </a:buClr>
              <a:buFont typeface="Arial" panose="020B0604020202020204" pitchFamily="34" charset="0"/>
              <a:buChar char="•"/>
            </a:pPr>
            <a:endParaRPr lang="en-IN" sz="2200" b="0" i="0" u="none" strike="noStrike" baseline="0" dirty="0">
              <a:solidFill>
                <a:srgbClr val="000000"/>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b="0" i="0" u="none" strike="noStrike" baseline="0" dirty="0">
                <a:solidFill>
                  <a:srgbClr val="000000"/>
                </a:solidFill>
                <a:latin typeface="Times New Roman" panose="02020603050405020304" pitchFamily="18" charset="0"/>
                <a:cs typeface="Times New Roman" panose="02020603050405020304" pitchFamily="18" charset="0"/>
              </a:rPr>
              <a:t>The area where the user will upload their image or open device camara to capture a video and the output will display back with a frame and percentage that shows if the person is wearing a mask or not. </a:t>
            </a:r>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3A5D79F3-7496-4A91-A403-75025A5D61C0}"/>
              </a:ext>
            </a:extLst>
          </p:cNvPr>
          <p:cNvPicPr>
            <a:picLocks noChangeAspect="1"/>
          </p:cNvPicPr>
          <p:nvPr/>
        </p:nvPicPr>
        <p:blipFill>
          <a:blip r:embed="rId2"/>
          <a:stretch>
            <a:fillRect/>
          </a:stretch>
        </p:blipFill>
        <p:spPr>
          <a:xfrm>
            <a:off x="1740312" y="2049712"/>
            <a:ext cx="7935533" cy="4256121"/>
          </a:xfrm>
          <a:prstGeom prst="rect">
            <a:avLst/>
          </a:prstGeom>
        </p:spPr>
      </p:pic>
    </p:spTree>
    <p:extLst>
      <p:ext uri="{BB962C8B-B14F-4D97-AF65-F5344CB8AC3E}">
        <p14:creationId xmlns:p14="http://schemas.microsoft.com/office/powerpoint/2010/main" val="40376361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162842-7FD1-4926-9AA0-DB43A36014A1}"/>
              </a:ext>
            </a:extLst>
          </p:cNvPr>
          <p:cNvSpPr txBox="1"/>
          <p:nvPr/>
        </p:nvSpPr>
        <p:spPr>
          <a:xfrm>
            <a:off x="578498" y="354563"/>
            <a:ext cx="11035004" cy="1014124"/>
          </a:xfrm>
          <a:prstGeom prst="rect">
            <a:avLst/>
          </a:prstGeom>
          <a:noFill/>
        </p:spPr>
        <p:txBody>
          <a:bodyPr wrap="square" rtlCol="0">
            <a:spAutoFit/>
          </a:bodyPr>
          <a:lstStyle/>
          <a:p>
            <a:pPr marL="342900" indent="-342900">
              <a:lnSpc>
                <a:spcPct val="150000"/>
              </a:lnSpc>
              <a:buClr>
                <a:srgbClr val="FF0000"/>
              </a:buClr>
              <a:buFont typeface="Arial" panose="020B0604020202020204" pitchFamily="34" charset="0"/>
              <a:buChar char="•"/>
            </a:pPr>
            <a:r>
              <a:rPr lang="en-IN" sz="2200" b="1" i="0" u="none" strike="noStrike" baseline="0" dirty="0">
                <a:solidFill>
                  <a:srgbClr val="000000"/>
                </a:solidFill>
                <a:latin typeface="Times New Roman" panose="02020603050405020304" pitchFamily="18" charset="0"/>
                <a:cs typeface="Times New Roman" panose="02020603050405020304" pitchFamily="18" charset="0"/>
              </a:rPr>
              <a:t>About Page: </a:t>
            </a:r>
            <a:endParaRPr lang="en-IN" sz="2200" b="0" i="0" u="none" strike="noStrike" baseline="0" dirty="0">
              <a:solidFill>
                <a:srgbClr val="000000"/>
              </a:solidFill>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b="0" i="0" u="none" strike="noStrike" baseline="0" dirty="0">
                <a:solidFill>
                  <a:srgbClr val="000000"/>
                </a:solidFill>
                <a:latin typeface="Times New Roman" panose="02020603050405020304" pitchFamily="18" charset="0"/>
                <a:cs typeface="Times New Roman" panose="02020603050405020304" pitchFamily="18" charset="0"/>
              </a:rPr>
              <a:t>The project description, information, and future discussion are posted there.</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FDC21C1-443E-4E23-8D51-66F60DC860A6}"/>
              </a:ext>
            </a:extLst>
          </p:cNvPr>
          <p:cNvPicPr>
            <a:picLocks noChangeAspect="1"/>
          </p:cNvPicPr>
          <p:nvPr/>
        </p:nvPicPr>
        <p:blipFill>
          <a:blip r:embed="rId2"/>
          <a:stretch>
            <a:fillRect/>
          </a:stretch>
        </p:blipFill>
        <p:spPr>
          <a:xfrm>
            <a:off x="1536222" y="1603879"/>
            <a:ext cx="8242479" cy="4172755"/>
          </a:xfrm>
          <a:prstGeom prst="rect">
            <a:avLst/>
          </a:prstGeom>
        </p:spPr>
      </p:pic>
    </p:spTree>
    <p:extLst>
      <p:ext uri="{BB962C8B-B14F-4D97-AF65-F5344CB8AC3E}">
        <p14:creationId xmlns:p14="http://schemas.microsoft.com/office/powerpoint/2010/main" val="42362928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814E49-6EF7-4B81-97BE-286E0548207C}"/>
              </a:ext>
            </a:extLst>
          </p:cNvPr>
          <p:cNvSpPr txBox="1"/>
          <p:nvPr/>
        </p:nvSpPr>
        <p:spPr>
          <a:xfrm>
            <a:off x="466531" y="289249"/>
            <a:ext cx="11258938" cy="1475789"/>
          </a:xfrm>
          <a:prstGeom prst="rect">
            <a:avLst/>
          </a:prstGeom>
          <a:noFill/>
        </p:spPr>
        <p:txBody>
          <a:bodyPr wrap="square" rtlCol="0">
            <a:spAutoFit/>
          </a:bodyPr>
          <a:lstStyle/>
          <a:p>
            <a:pPr marL="342900" indent="-342900">
              <a:lnSpc>
                <a:spcPct val="150000"/>
              </a:lnSpc>
              <a:buClr>
                <a:srgbClr val="FF0000"/>
              </a:buClr>
              <a:buFont typeface="Arial" panose="020B0604020202020204" pitchFamily="34" charset="0"/>
              <a:buChar char="•"/>
            </a:pPr>
            <a:r>
              <a:rPr lang="en-IN" sz="2200" b="1" i="0" u="none" strike="noStrike" baseline="0" dirty="0">
                <a:latin typeface="Times New Roman" panose="02020603050405020304" pitchFamily="18" charset="0"/>
                <a:cs typeface="Times New Roman" panose="02020603050405020304" pitchFamily="18" charset="0"/>
              </a:rPr>
              <a:t>Gallery Page: </a:t>
            </a:r>
            <a:endParaRPr lang="en-IN" sz="2200" b="0" i="0" u="none" strike="noStrike" baseline="0" dirty="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b="0" i="0" u="none" strike="noStrike" baseline="0" dirty="0">
                <a:latin typeface="Times New Roman" panose="02020603050405020304" pitchFamily="18" charset="0"/>
                <a:cs typeface="Times New Roman" panose="02020603050405020304" pitchFamily="18" charset="0"/>
              </a:rPr>
              <a:t>A carousel containing lots of images that I tested out to show some samples of what similar results could be produced. </a:t>
            </a: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AE44C9B-95A7-4126-A310-8949FE848A8A}"/>
              </a:ext>
            </a:extLst>
          </p:cNvPr>
          <p:cNvPicPr>
            <a:picLocks noChangeAspect="1"/>
          </p:cNvPicPr>
          <p:nvPr/>
        </p:nvPicPr>
        <p:blipFill>
          <a:blip r:embed="rId2"/>
          <a:stretch>
            <a:fillRect/>
          </a:stretch>
        </p:blipFill>
        <p:spPr>
          <a:xfrm>
            <a:off x="1676180" y="1917571"/>
            <a:ext cx="8242479" cy="4198513"/>
          </a:xfrm>
          <a:prstGeom prst="rect">
            <a:avLst/>
          </a:prstGeom>
        </p:spPr>
      </p:pic>
    </p:spTree>
    <p:extLst>
      <p:ext uri="{BB962C8B-B14F-4D97-AF65-F5344CB8AC3E}">
        <p14:creationId xmlns:p14="http://schemas.microsoft.com/office/powerpoint/2010/main" val="2537697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F1A17-E033-4D4C-A8BA-E6712897725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E2A45EA-61E6-4E9B-ADDE-7F27A072A80D}"/>
              </a:ext>
            </a:extLst>
          </p:cNvPr>
          <p:cNvSpPr>
            <a:spLocks noGrp="1"/>
          </p:cNvSpPr>
          <p:nvPr>
            <p:ph idx="1"/>
          </p:nvPr>
        </p:nvSpPr>
        <p:spPr/>
        <p:txBody>
          <a:bodyPr>
            <a:normAutofit fontScale="85000" lnSpcReduction="10000"/>
          </a:bodyPr>
          <a:lstStyle/>
          <a:p>
            <a:r>
              <a:rPr lang="en-US" sz="2600" dirty="0">
                <a:latin typeface="Times New Roman" panose="02020603050405020304" pitchFamily="18" charset="0"/>
                <a:cs typeface="Times New Roman" panose="02020603050405020304" pitchFamily="18" charset="0"/>
              </a:rPr>
              <a:t>Face-mask detection represents both detection as well as a classification problem because it requires first the location off aces of people in digital images and then the decision of whether they are wearing a mask or not.</a:t>
            </a:r>
          </a:p>
          <a:p>
            <a:pPr marL="0" indent="0">
              <a:buNone/>
            </a:pPr>
            <a:endParaRPr lang="en-US" sz="2600" dirty="0">
              <a:latin typeface="Times New Roman" panose="02020603050405020304" pitchFamily="18" charset="0"/>
              <a:cs typeface="Times New Roman" panose="02020603050405020304" pitchFamily="18" charset="0"/>
            </a:endParaRPr>
          </a:p>
          <a:p>
            <a:r>
              <a:rPr lang="en-US" sz="2600" dirty="0">
                <a:latin typeface="Times New Roman" panose="02020603050405020304" pitchFamily="18" charset="0"/>
                <a:cs typeface="Times New Roman" panose="02020603050405020304" pitchFamily="18" charset="0"/>
              </a:rPr>
              <a:t>The first part of this problem has been studied extensively in the computer vision literature, due to the broad applicability of face-detection technology. The second part, on the other hand (i.e., predicting whether a face is masked or not), has only gained interest recently, in the context of the COVID-19 pandemic.</a:t>
            </a:r>
            <a:endParaRPr lang="en-IN"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56693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A2880-D1D2-47C8-A504-0ADD6001EA4C}"/>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Face Mask Detection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50D4F05-C845-4B30-8D78-109EE8AE9A5B}"/>
              </a:ext>
            </a:extLst>
          </p:cNvPr>
          <p:cNvSpPr>
            <a:spLocks noGrp="1"/>
          </p:cNvSpPr>
          <p:nvPr>
            <p:ph idx="1"/>
          </p:nvPr>
        </p:nvSpPr>
        <p:spPr>
          <a:xfrm>
            <a:off x="838200" y="1329136"/>
            <a:ext cx="10515600" cy="4351338"/>
          </a:xfrm>
        </p:spPr>
        <p:txBody>
          <a:bodyPr/>
          <a:lstStyle/>
          <a:p>
            <a:pPr lvl="1">
              <a:lnSpc>
                <a:spcPct val="150000"/>
              </a:lnSpc>
            </a:pPr>
            <a:r>
              <a:rPr lang="en-US" sz="2200" b="1" dirty="0">
                <a:latin typeface="Times New Roman" panose="02020603050405020304" pitchFamily="18" charset="0"/>
                <a:cs typeface="Times New Roman" panose="02020603050405020304" pitchFamily="18" charset="0"/>
              </a:rPr>
              <a:t>From image</a:t>
            </a:r>
          </a:p>
          <a:p>
            <a:pPr lvl="1">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User can upload an image by clicking on upload image </a:t>
            </a:r>
            <a:r>
              <a:rPr lang="en-US" sz="2000" dirty="0" err="1">
                <a:latin typeface="Times New Roman" panose="02020603050405020304" pitchFamily="18" charset="0"/>
                <a:cs typeface="Times New Roman" panose="02020603050405020304" pitchFamily="18" charset="0"/>
              </a:rPr>
              <a:t>button.The</a:t>
            </a:r>
            <a:r>
              <a:rPr lang="en-US" sz="2000" dirty="0">
                <a:latin typeface="Times New Roman" panose="02020603050405020304" pitchFamily="18" charset="0"/>
                <a:cs typeface="Times New Roman" panose="02020603050405020304" pitchFamily="18" charset="0"/>
              </a:rPr>
              <a:t> preview of image will be </a:t>
            </a:r>
            <a:r>
              <a:rPr lang="en-US" sz="2000" dirty="0" err="1">
                <a:latin typeface="Times New Roman" panose="02020603050405020304" pitchFamily="18" charset="0"/>
                <a:cs typeface="Times New Roman" panose="02020603050405020304" pitchFamily="18" charset="0"/>
              </a:rPr>
              <a:t>shown.By</a:t>
            </a:r>
            <a:r>
              <a:rPr lang="en-US" sz="2000" dirty="0">
                <a:latin typeface="Times New Roman" panose="02020603050405020304" pitchFamily="18" charset="0"/>
                <a:cs typeface="Times New Roman" panose="02020603050405020304" pitchFamily="18" charset="0"/>
              </a:rPr>
              <a:t> clicking on detect mask button face mask will be detected from the image.</a:t>
            </a:r>
          </a:p>
        </p:txBody>
      </p:sp>
      <p:pic>
        <p:nvPicPr>
          <p:cNvPr id="5" name="Picture 4">
            <a:extLst>
              <a:ext uri="{FF2B5EF4-FFF2-40B4-BE49-F238E27FC236}">
                <a16:creationId xmlns:a16="http://schemas.microsoft.com/office/drawing/2014/main" id="{77ABC643-2858-4EE1-B4DF-D583CC6F94E9}"/>
              </a:ext>
            </a:extLst>
          </p:cNvPr>
          <p:cNvPicPr>
            <a:picLocks noChangeAspect="1"/>
          </p:cNvPicPr>
          <p:nvPr/>
        </p:nvPicPr>
        <p:blipFill>
          <a:blip r:embed="rId2"/>
          <a:stretch>
            <a:fillRect/>
          </a:stretch>
        </p:blipFill>
        <p:spPr>
          <a:xfrm>
            <a:off x="838200" y="3548130"/>
            <a:ext cx="4730621" cy="3309870"/>
          </a:xfrm>
          <a:prstGeom prst="rect">
            <a:avLst/>
          </a:prstGeom>
        </p:spPr>
      </p:pic>
      <p:pic>
        <p:nvPicPr>
          <p:cNvPr id="7" name="Picture 6">
            <a:extLst>
              <a:ext uri="{FF2B5EF4-FFF2-40B4-BE49-F238E27FC236}">
                <a16:creationId xmlns:a16="http://schemas.microsoft.com/office/drawing/2014/main" id="{E71886AB-D1C2-4D8F-BE7B-09CFBE398730}"/>
              </a:ext>
            </a:extLst>
          </p:cNvPr>
          <p:cNvPicPr>
            <a:picLocks noChangeAspect="1"/>
          </p:cNvPicPr>
          <p:nvPr/>
        </p:nvPicPr>
        <p:blipFill>
          <a:blip r:embed="rId3"/>
          <a:stretch>
            <a:fillRect/>
          </a:stretch>
        </p:blipFill>
        <p:spPr>
          <a:xfrm>
            <a:off x="6096000" y="3186775"/>
            <a:ext cx="5155711" cy="3207331"/>
          </a:xfrm>
          <a:prstGeom prst="rect">
            <a:avLst/>
          </a:prstGeom>
        </p:spPr>
      </p:pic>
    </p:spTree>
    <p:extLst>
      <p:ext uri="{BB962C8B-B14F-4D97-AF65-F5344CB8AC3E}">
        <p14:creationId xmlns:p14="http://schemas.microsoft.com/office/powerpoint/2010/main" val="27768944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7AB0DC-0AC7-4B14-A068-DDFFB1EA8BF2}"/>
              </a:ext>
            </a:extLst>
          </p:cNvPr>
          <p:cNvSpPr txBox="1"/>
          <p:nvPr/>
        </p:nvSpPr>
        <p:spPr>
          <a:xfrm flipH="1">
            <a:off x="456266" y="363894"/>
            <a:ext cx="11325187" cy="1323439"/>
          </a:xfrm>
          <a:prstGeom prst="rect">
            <a:avLst/>
          </a:prstGeom>
          <a:noFill/>
        </p:spPr>
        <p:txBody>
          <a:bodyPr wrap="square" rtlCol="0">
            <a:spAutoFit/>
          </a:bodyPr>
          <a:lstStyle/>
          <a:p>
            <a:pPr marL="342900" indent="-342900">
              <a:buClr>
                <a:srgbClr val="FF0000"/>
              </a:buClr>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From Live video</a:t>
            </a:r>
          </a:p>
          <a:p>
            <a:endParaRPr lang="en-US" sz="2200" b="1"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By clicking on start video button the device camera will be turned on and from the video our model with detect weather of face mask is present or not.</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C3CB9C9-6F08-4B62-A2A3-61F9BC40CF5D}"/>
              </a:ext>
            </a:extLst>
          </p:cNvPr>
          <p:cNvPicPr>
            <a:picLocks noChangeAspect="1"/>
          </p:cNvPicPr>
          <p:nvPr/>
        </p:nvPicPr>
        <p:blipFill>
          <a:blip r:embed="rId2"/>
          <a:stretch>
            <a:fillRect/>
          </a:stretch>
        </p:blipFill>
        <p:spPr>
          <a:xfrm>
            <a:off x="1704567" y="2006082"/>
            <a:ext cx="8036417" cy="3200400"/>
          </a:xfrm>
          <a:prstGeom prst="rect">
            <a:avLst/>
          </a:prstGeom>
        </p:spPr>
      </p:pic>
    </p:spTree>
    <p:extLst>
      <p:ext uri="{BB962C8B-B14F-4D97-AF65-F5344CB8AC3E}">
        <p14:creationId xmlns:p14="http://schemas.microsoft.com/office/powerpoint/2010/main" val="23485791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C1AD64-5F8F-473E-AAFB-85EC2BECF007}"/>
              </a:ext>
            </a:extLst>
          </p:cNvPr>
          <p:cNvPicPr>
            <a:picLocks noChangeAspect="1"/>
          </p:cNvPicPr>
          <p:nvPr/>
        </p:nvPicPr>
        <p:blipFill>
          <a:blip r:embed="rId2"/>
          <a:stretch>
            <a:fillRect/>
          </a:stretch>
        </p:blipFill>
        <p:spPr>
          <a:xfrm>
            <a:off x="1890260" y="1566162"/>
            <a:ext cx="7907628" cy="3464417"/>
          </a:xfrm>
          <a:prstGeom prst="rect">
            <a:avLst/>
          </a:prstGeom>
        </p:spPr>
      </p:pic>
    </p:spTree>
    <p:extLst>
      <p:ext uri="{BB962C8B-B14F-4D97-AF65-F5344CB8AC3E}">
        <p14:creationId xmlns:p14="http://schemas.microsoft.com/office/powerpoint/2010/main" val="4451658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B2F314-2ABC-4835-948D-B383420F22E7}"/>
              </a:ext>
            </a:extLst>
          </p:cNvPr>
          <p:cNvSpPr txBox="1"/>
          <p:nvPr/>
        </p:nvSpPr>
        <p:spPr>
          <a:xfrm>
            <a:off x="587829" y="382555"/>
            <a:ext cx="11016342" cy="1077218"/>
          </a:xfrm>
          <a:prstGeom prst="rect">
            <a:avLst/>
          </a:prstGeom>
          <a:noFill/>
        </p:spPr>
        <p:txBody>
          <a:bodyPr wrap="square" rtlCol="0">
            <a:spAutoFit/>
          </a:bodyPr>
          <a:lstStyle/>
          <a:p>
            <a:pPr marL="342900" indent="-342900">
              <a:buClr>
                <a:srgbClr val="FF0000"/>
              </a:buClr>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From uploaded video</a:t>
            </a:r>
          </a:p>
          <a:p>
            <a:endParaRPr lang="en-US" sz="2200" b="1"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User can upload video and check whether a person is wearing a mark or not in the video.</a:t>
            </a: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D632DFB-77F0-4BF0-863F-0CBDE12C2AF0}"/>
              </a:ext>
            </a:extLst>
          </p:cNvPr>
          <p:cNvPicPr>
            <a:picLocks noChangeAspect="1"/>
          </p:cNvPicPr>
          <p:nvPr/>
        </p:nvPicPr>
        <p:blipFill>
          <a:blip r:embed="rId2"/>
          <a:stretch>
            <a:fillRect/>
          </a:stretch>
        </p:blipFill>
        <p:spPr>
          <a:xfrm>
            <a:off x="2639862" y="2031970"/>
            <a:ext cx="6259132" cy="3689797"/>
          </a:xfrm>
          <a:prstGeom prst="rect">
            <a:avLst/>
          </a:prstGeom>
        </p:spPr>
      </p:pic>
    </p:spTree>
    <p:extLst>
      <p:ext uri="{BB962C8B-B14F-4D97-AF65-F5344CB8AC3E}">
        <p14:creationId xmlns:p14="http://schemas.microsoft.com/office/powerpoint/2010/main" val="25114264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111D62-1B40-448A-B3FC-CB2094472CAE}"/>
              </a:ext>
            </a:extLst>
          </p:cNvPr>
          <p:cNvSpPr txBox="1"/>
          <p:nvPr/>
        </p:nvSpPr>
        <p:spPr>
          <a:xfrm>
            <a:off x="438539" y="513184"/>
            <a:ext cx="11314922" cy="769441"/>
          </a:xfrm>
          <a:prstGeom prst="rect">
            <a:avLst/>
          </a:prstGeom>
          <a:noFill/>
        </p:spPr>
        <p:txBody>
          <a:bodyPr wrap="square" rtlCol="0">
            <a:spAutoFit/>
          </a:bodyPr>
          <a:lstStyle/>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In upload image and upload video section, If a user directly clicks on detect mask button without uploading a file then a message will be shown “please select a file”.</a:t>
            </a:r>
            <a:endParaRPr lang="en-IN" sz="22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E651D27-897F-4580-B721-0254FD8B6E59}"/>
              </a:ext>
            </a:extLst>
          </p:cNvPr>
          <p:cNvPicPr>
            <a:picLocks noChangeAspect="1"/>
          </p:cNvPicPr>
          <p:nvPr/>
        </p:nvPicPr>
        <p:blipFill>
          <a:blip r:embed="rId2"/>
          <a:stretch>
            <a:fillRect/>
          </a:stretch>
        </p:blipFill>
        <p:spPr>
          <a:xfrm>
            <a:off x="1685511" y="1896742"/>
            <a:ext cx="8242479" cy="3960254"/>
          </a:xfrm>
          <a:prstGeom prst="rect">
            <a:avLst/>
          </a:prstGeom>
        </p:spPr>
      </p:pic>
    </p:spTree>
    <p:extLst>
      <p:ext uri="{BB962C8B-B14F-4D97-AF65-F5344CB8AC3E}">
        <p14:creationId xmlns:p14="http://schemas.microsoft.com/office/powerpoint/2010/main" val="25617289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1305B-198E-488C-A414-CBC1445BF68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Future work</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7C7E986-B3EA-4735-AE98-918824D431F8}"/>
              </a:ext>
            </a:extLst>
          </p:cNvPr>
          <p:cNvSpPr>
            <a:spLocks noGrp="1"/>
          </p:cNvSpPr>
          <p:nvPr>
            <p:ph idx="1"/>
          </p:nvPr>
        </p:nvSpPr>
        <p:spPr/>
        <p:txBody>
          <a:bodyPr>
            <a:normAutofit/>
          </a:bodyPr>
          <a:lstStyle/>
          <a:p>
            <a:pPr algn="just">
              <a:lnSpc>
                <a:spcPct val="150000"/>
              </a:lnSpc>
            </a:pPr>
            <a:r>
              <a:rPr lang="en-US" sz="2200" b="0" i="0" u="none" strike="noStrike" baseline="0" dirty="0">
                <a:solidFill>
                  <a:srgbClr val="000000"/>
                </a:solidFill>
                <a:latin typeface="Times New Roman" panose="02020603050405020304" pitchFamily="18" charset="0"/>
              </a:rPr>
              <a:t>This work opens interesting future directions for researchers. Firstly, the proposed technique can be integrated into any high-resolution video surveillance devices and not limited to mask detection only. Secondly, the model can be extended to detect facial landmarks with a facemask for biometric purposes. </a:t>
            </a:r>
            <a:endParaRPr lang="en-IN" sz="2200" dirty="0"/>
          </a:p>
        </p:txBody>
      </p:sp>
    </p:spTree>
    <p:extLst>
      <p:ext uri="{BB962C8B-B14F-4D97-AF65-F5344CB8AC3E}">
        <p14:creationId xmlns:p14="http://schemas.microsoft.com/office/powerpoint/2010/main" val="3716874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150F3-288B-4DA7-B99E-3D611B13AAE6}"/>
              </a:ext>
            </a:extLst>
          </p:cNvPr>
          <p:cNvSpPr>
            <a:spLocks noGrp="1"/>
          </p:cNvSpPr>
          <p:nvPr>
            <p:ph type="title"/>
          </p:nvPr>
        </p:nvSpPr>
        <p:spPr>
          <a:xfrm>
            <a:off x="1451578" y="767197"/>
            <a:ext cx="9603275" cy="1049235"/>
          </a:xfrm>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7A94D12-AF10-4117-B5CC-C4FE97BE9718}"/>
              </a:ext>
            </a:extLst>
          </p:cNvPr>
          <p:cNvSpPr>
            <a:spLocks noGrp="1"/>
          </p:cNvSpPr>
          <p:nvPr>
            <p:ph idx="1"/>
          </p:nvPr>
        </p:nvSpPr>
        <p:spPr/>
        <p:txBody>
          <a:bodyPr>
            <a:normAutofit fontScale="92500" lnSpcReduction="10000"/>
          </a:bodyPr>
          <a:lstStyle/>
          <a:p>
            <a:pPr algn="just">
              <a:lnSpc>
                <a:spcPct val="150000"/>
              </a:lnSpc>
            </a:pPr>
            <a:r>
              <a:rPr lang="en-US" b="0" i="0" u="none" strike="noStrike" baseline="0" dirty="0">
                <a:solidFill>
                  <a:srgbClr val="000000"/>
                </a:solidFill>
                <a:latin typeface="Times New Roman" panose="02020603050405020304" pitchFamily="18" charset="0"/>
              </a:rPr>
              <a:t>To mitigate the spread of COVID-19 pandemic, measures must be taken. We have modeled a facemask detector using </a:t>
            </a:r>
            <a:r>
              <a:rPr lang="en-US" dirty="0">
                <a:solidFill>
                  <a:srgbClr val="000000"/>
                </a:solidFill>
                <a:latin typeface="Times New Roman" panose="02020603050405020304" pitchFamily="18" charset="0"/>
              </a:rPr>
              <a:t>T</a:t>
            </a:r>
            <a:r>
              <a:rPr lang="en-US" b="0" i="0" u="none" strike="noStrike" baseline="0" dirty="0">
                <a:solidFill>
                  <a:srgbClr val="000000"/>
                </a:solidFill>
                <a:latin typeface="Times New Roman" panose="02020603050405020304" pitchFamily="18" charset="0"/>
              </a:rPr>
              <a:t>enserFlow, OpenCV and CNN. To train, validate and test the model, we used the dataset that consisted around 2000 masked and unmasked faces images. These images were taken from various resources like Kaggle. The model was inferred on images and live video streams. To select a base model, we evaluated the metrics like accuracy, precision and recall and selected MobileNetV2 architecture with the best performance. The face mask detector can be deployed in many areas like shopping malls, airports and other heavy traffic places to monitor the public and to avoid the spread of the disease. </a:t>
            </a:r>
            <a:endParaRPr lang="en-IN" dirty="0"/>
          </a:p>
        </p:txBody>
      </p:sp>
    </p:spTree>
    <p:extLst>
      <p:ext uri="{BB962C8B-B14F-4D97-AF65-F5344CB8AC3E}">
        <p14:creationId xmlns:p14="http://schemas.microsoft.com/office/powerpoint/2010/main" val="24061040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D28A8B-86AC-4651-9498-7171D9DB1B77}"/>
              </a:ext>
            </a:extLst>
          </p:cNvPr>
          <p:cNvPicPr>
            <a:picLocks noChangeAspect="1"/>
          </p:cNvPicPr>
          <p:nvPr/>
        </p:nvPicPr>
        <p:blipFill rotWithShape="1">
          <a:blip r:embed="rId2">
            <a:extLst>
              <a:ext uri="{28A0092B-C50C-407E-A947-70E740481C1C}">
                <a14:useLocalDpi xmlns:a14="http://schemas.microsoft.com/office/drawing/2010/main" val="0"/>
              </a:ext>
            </a:extLst>
          </a:blip>
          <a:srcRect l="-1" r="-3555" b="32245"/>
          <a:stretch/>
        </p:blipFill>
        <p:spPr>
          <a:xfrm>
            <a:off x="4109092" y="625152"/>
            <a:ext cx="3458034" cy="4646645"/>
          </a:xfrm>
          <a:prstGeom prst="rect">
            <a:avLst/>
          </a:prstGeom>
        </p:spPr>
      </p:pic>
    </p:spTree>
    <p:extLst>
      <p:ext uri="{BB962C8B-B14F-4D97-AF65-F5344CB8AC3E}">
        <p14:creationId xmlns:p14="http://schemas.microsoft.com/office/powerpoint/2010/main" val="25404355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42EE3A-BA6D-4167-B3BC-C91E565167B5}"/>
              </a:ext>
            </a:extLst>
          </p:cNvPr>
          <p:cNvSpPr txBox="1"/>
          <p:nvPr/>
        </p:nvSpPr>
        <p:spPr>
          <a:xfrm>
            <a:off x="3900195" y="2183364"/>
            <a:ext cx="4068147" cy="892552"/>
          </a:xfrm>
          <a:prstGeom prst="rect">
            <a:avLst/>
          </a:prstGeom>
          <a:noFill/>
        </p:spPr>
        <p:txBody>
          <a:bodyPr wrap="square" rtlCol="0">
            <a:spAutoFit/>
          </a:bodyPr>
          <a:lstStyle/>
          <a:p>
            <a:r>
              <a:rPr lang="en-US" sz="5200" dirty="0">
                <a:solidFill>
                  <a:schemeClr val="accent1"/>
                </a:solidFill>
                <a:latin typeface="Algerian" panose="04020705040A02060702" pitchFamily="82" charset="0"/>
              </a:rPr>
              <a:t>T</a:t>
            </a:r>
            <a:r>
              <a:rPr lang="en-US" sz="5200" dirty="0">
                <a:solidFill>
                  <a:schemeClr val="accent6">
                    <a:lumMod val="75000"/>
                  </a:schemeClr>
                </a:solidFill>
                <a:latin typeface="Algerian" panose="04020705040A02060702" pitchFamily="82" charset="0"/>
              </a:rPr>
              <a:t>H</a:t>
            </a:r>
            <a:r>
              <a:rPr lang="en-US" sz="5200" dirty="0">
                <a:solidFill>
                  <a:schemeClr val="accent3"/>
                </a:solidFill>
                <a:latin typeface="Algerian" panose="04020705040A02060702" pitchFamily="82" charset="0"/>
              </a:rPr>
              <a:t>A</a:t>
            </a:r>
            <a:r>
              <a:rPr lang="en-US" sz="5200" dirty="0">
                <a:solidFill>
                  <a:srgbClr val="00B050"/>
                </a:solidFill>
                <a:latin typeface="Algerian" panose="04020705040A02060702" pitchFamily="82" charset="0"/>
              </a:rPr>
              <a:t>N</a:t>
            </a:r>
            <a:r>
              <a:rPr lang="en-US" sz="5200" dirty="0">
                <a:solidFill>
                  <a:srgbClr val="FFC000"/>
                </a:solidFill>
                <a:latin typeface="Algerian" panose="04020705040A02060702" pitchFamily="82" charset="0"/>
              </a:rPr>
              <a:t>K</a:t>
            </a:r>
            <a:r>
              <a:rPr lang="en-US" sz="5200" dirty="0">
                <a:latin typeface="Algerian" panose="04020705040A02060702" pitchFamily="82" charset="0"/>
              </a:rPr>
              <a:t> </a:t>
            </a:r>
            <a:r>
              <a:rPr lang="en-US" sz="5200" dirty="0">
                <a:solidFill>
                  <a:srgbClr val="00B0F0"/>
                </a:solidFill>
                <a:latin typeface="Algerian" panose="04020705040A02060702" pitchFamily="82" charset="0"/>
              </a:rPr>
              <a:t>Y</a:t>
            </a:r>
            <a:r>
              <a:rPr lang="en-US" sz="5200" dirty="0">
                <a:solidFill>
                  <a:srgbClr val="FF0000"/>
                </a:solidFill>
                <a:latin typeface="Algerian" panose="04020705040A02060702" pitchFamily="82" charset="0"/>
              </a:rPr>
              <a:t>O</a:t>
            </a:r>
            <a:r>
              <a:rPr lang="en-US" sz="5200" dirty="0">
                <a:solidFill>
                  <a:schemeClr val="accent3">
                    <a:lumMod val="75000"/>
                  </a:schemeClr>
                </a:solidFill>
                <a:latin typeface="Algerian" panose="04020705040A02060702" pitchFamily="82" charset="0"/>
              </a:rPr>
              <a:t>U</a:t>
            </a:r>
            <a:r>
              <a:rPr lang="en-US" sz="5200" dirty="0">
                <a:solidFill>
                  <a:srgbClr val="002060"/>
                </a:solidFill>
                <a:latin typeface="Algerian" panose="04020705040A02060702" pitchFamily="82" charset="0"/>
              </a:rPr>
              <a:t>!</a:t>
            </a:r>
            <a:endParaRPr lang="en-IN" sz="5200" dirty="0">
              <a:solidFill>
                <a:srgbClr val="002060"/>
              </a:solidFill>
              <a:latin typeface="Algerian" panose="04020705040A02060702" pitchFamily="82" charset="0"/>
            </a:endParaRPr>
          </a:p>
        </p:txBody>
      </p:sp>
    </p:spTree>
    <p:extLst>
      <p:ext uri="{BB962C8B-B14F-4D97-AF65-F5344CB8AC3E}">
        <p14:creationId xmlns:p14="http://schemas.microsoft.com/office/powerpoint/2010/main" val="4274268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1E379-AC38-4888-9EE4-D7C7BE4A97E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Objective</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F7A0639-6D74-45C8-9016-158B9CB4FB10}"/>
              </a:ext>
            </a:extLst>
          </p:cNvPr>
          <p:cNvSpPr>
            <a:spLocks noGrp="1"/>
          </p:cNvSpPr>
          <p:nvPr>
            <p:ph idx="1"/>
          </p:nvPr>
        </p:nvSpPr>
        <p:spPr/>
        <p:txBody>
          <a:bodyPr/>
          <a:lstStyle/>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To propose a method that will help the authorities and officials to recognize persons who are not wearing a face mask and the same message will be send to the official’s who is controlling the system that the work will be far more easy to control.</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5806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4FBF5-1E11-4A74-9A11-E1273EB75A1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Scope</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2C11F8C-32DA-4160-9A71-A8DC3DBA42E2}"/>
              </a:ext>
            </a:extLst>
          </p:cNvPr>
          <p:cNvSpPr>
            <a:spLocks noGrp="1"/>
          </p:cNvSpPr>
          <p:nvPr>
            <p:ph idx="1"/>
          </p:nvPr>
        </p:nvSpPr>
        <p:spPr/>
        <p:txBody>
          <a:bodyPr>
            <a:normAutofit fontScale="70000" lnSpcReduction="20000"/>
          </a:bodyPr>
          <a:lstStyle/>
          <a:p>
            <a:r>
              <a:rPr lang="en-US" sz="2400" dirty="0">
                <a:latin typeface="Times New Roman" panose="02020603050405020304" pitchFamily="18" charset="0"/>
                <a:cs typeface="Times New Roman" panose="02020603050405020304" pitchFamily="18" charset="0"/>
              </a:rPr>
              <a:t>Video is captured and then it is converted into frames, then it will automatically recognize the faces with masks and without masks. Whenever a face is detected without mask a message will be send to the concerned authority. It is based on computer vision technology, enabling computers to understand images, which can be exploited in wide applications such as,</a:t>
            </a:r>
          </a:p>
          <a:p>
            <a:pPr marL="0" indent="0">
              <a:buNone/>
            </a:pP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 Covid 19 Control</a:t>
            </a:r>
          </a:p>
          <a:p>
            <a:r>
              <a:rPr lang="en-US" sz="2400" dirty="0">
                <a:latin typeface="Times New Roman" panose="02020603050405020304" pitchFamily="18" charset="0"/>
                <a:cs typeface="Times New Roman" panose="02020603050405020304" pitchFamily="18" charset="0"/>
              </a:rPr>
              <a:t> Other epidemic Control</a:t>
            </a:r>
          </a:p>
          <a:p>
            <a:r>
              <a:rPr lang="en-US" sz="2400" dirty="0">
                <a:latin typeface="Times New Roman" panose="02020603050405020304" pitchFamily="18" charset="0"/>
                <a:cs typeface="Times New Roman" panose="02020603050405020304" pitchFamily="18" charset="0"/>
              </a:rPr>
              <a:t> Image analysis</a:t>
            </a:r>
          </a:p>
          <a:p>
            <a:r>
              <a:rPr lang="en-US" sz="2400" dirty="0">
                <a:latin typeface="Times New Roman" panose="02020603050405020304" pitchFamily="18" charset="0"/>
                <a:cs typeface="Times New Roman" panose="02020603050405020304" pitchFamily="18" charset="0"/>
              </a:rPr>
              <a:t> Other industrial areas</a:t>
            </a:r>
          </a:p>
          <a:p>
            <a:r>
              <a:rPr lang="en-IN" sz="2400" dirty="0">
                <a:latin typeface="Times New Roman" panose="02020603050405020304" pitchFamily="18" charset="0"/>
                <a:cs typeface="Times New Roman" panose="02020603050405020304" pitchFamily="18" charset="0"/>
              </a:rPr>
              <a:t>Face Mask Detection</a:t>
            </a:r>
          </a:p>
        </p:txBody>
      </p:sp>
    </p:spTree>
    <p:extLst>
      <p:ext uri="{BB962C8B-B14F-4D97-AF65-F5344CB8AC3E}">
        <p14:creationId xmlns:p14="http://schemas.microsoft.com/office/powerpoint/2010/main" val="25383034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CAAEB-F73D-4DB1-B28E-43C9EB9529D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Tools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D8FF1A0-86D7-403C-A4DC-3D2046D39D62}"/>
              </a:ext>
            </a:extLst>
          </p:cNvPr>
          <p:cNvSpPr>
            <a:spLocks noGrp="1"/>
          </p:cNvSpPr>
          <p:nvPr>
            <p:ph idx="1"/>
          </p:nvPr>
        </p:nvSpPr>
        <p:spPr/>
        <p:txBody>
          <a:bodyPr>
            <a:normAutofit fontScale="92500" lnSpcReduction="20000"/>
          </a:bodyPr>
          <a:lstStyle/>
          <a:p>
            <a:pPr>
              <a:lnSpc>
                <a:spcPct val="1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Tensorflow</a:t>
            </a:r>
            <a:endParaRPr lang="en-IN" sz="2000" dirty="0">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keras</a:t>
            </a:r>
            <a:endParaRPr lang="en-IN" sz="2000" dirty="0">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imutils</a:t>
            </a:r>
            <a:endParaRPr lang="en-IN" sz="2000" dirty="0">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Numpy</a:t>
            </a:r>
            <a:endParaRPr lang="en-IN" sz="2000" dirty="0">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opencv</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pythonMatplotlib</a:t>
            </a:r>
            <a:endParaRPr lang="en-IN" sz="2000" dirty="0">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scipy</a:t>
            </a:r>
            <a:endParaRPr lang="en-IN" sz="2000" dirty="0">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argparse</a:t>
            </a:r>
            <a:endParaRPr lang="en-IN" sz="2000" dirty="0">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ffpyplayer</a:t>
            </a:r>
            <a:endParaRPr lang="en-IN" sz="2000" dirty="0">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Django</a:t>
            </a:r>
          </a:p>
          <a:p>
            <a:pPr>
              <a:lnSpc>
                <a:spcPct val="100000"/>
              </a:lnSpc>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9970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AA69C-8E04-4736-98E5-E762DCA0009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Project Implementation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F1C7FA7-84BF-4C30-913F-E6BC8C6840D9}"/>
              </a:ext>
            </a:extLst>
          </p:cNvPr>
          <p:cNvSpPr>
            <a:spLocks noGrp="1"/>
          </p:cNvSpPr>
          <p:nvPr>
            <p:ph idx="1"/>
          </p:nvPr>
        </p:nvSpPr>
        <p:spPr>
          <a:xfrm>
            <a:off x="1451579" y="1704392"/>
            <a:ext cx="9195351" cy="4100290"/>
          </a:xfrm>
        </p:spPr>
        <p:txBody>
          <a:bodyPr>
            <a:normAutofit fontScale="92500"/>
          </a:bodyPr>
          <a:lstStyle/>
          <a:p>
            <a:pPr algn="l">
              <a:lnSpc>
                <a:spcPct val="150000"/>
              </a:lnSpc>
            </a:pPr>
            <a:endParaRPr lang="en-IN" sz="1800" b="0" i="0" u="none" strike="noStrike" baseline="0" dirty="0">
              <a:solidFill>
                <a:srgbClr val="000000"/>
              </a:solidFill>
              <a:latin typeface="Symbol" panose="05050102010706020507" pitchFamily="18" charset="2"/>
            </a:endParaRPr>
          </a:p>
          <a:p>
            <a:pPr>
              <a:lnSpc>
                <a:spcPct val="150000"/>
              </a:lnSpc>
              <a:buFont typeface="Wingdings" panose="05000000000000000000" pitchFamily="2" charset="2"/>
              <a:buChar char="v"/>
            </a:pPr>
            <a:r>
              <a:rPr lang="en-IN" sz="2600" b="0" i="0" u="none" strike="noStrike" baseline="0" dirty="0">
                <a:solidFill>
                  <a:srgbClr val="000000"/>
                </a:solidFill>
                <a:latin typeface="Symbol" panose="05050102010706020507" pitchFamily="18" charset="2"/>
              </a:rPr>
              <a:t> </a:t>
            </a:r>
            <a:r>
              <a:rPr lang="en-IN" sz="2600" b="1" i="0" u="none" strike="noStrike" baseline="0" dirty="0">
                <a:solidFill>
                  <a:srgbClr val="000000"/>
                </a:solidFill>
                <a:latin typeface="Times New Roman" panose="02020603050405020304" pitchFamily="18" charset="0"/>
              </a:rPr>
              <a:t>Face Detection </a:t>
            </a:r>
          </a:p>
          <a:p>
            <a:pPr algn="just">
              <a:lnSpc>
                <a:spcPct val="150000"/>
              </a:lnSpc>
            </a:pPr>
            <a:r>
              <a:rPr lang="en-US" sz="2100" b="0" i="0" u="none" strike="noStrike" baseline="0" dirty="0">
                <a:solidFill>
                  <a:srgbClr val="000000"/>
                </a:solidFill>
                <a:latin typeface="Times New Roman" panose="02020603050405020304" pitchFamily="18" charset="0"/>
              </a:rPr>
              <a:t>In our project for face detection we are using </a:t>
            </a:r>
            <a:r>
              <a:rPr lang="en-US" sz="2100" b="0" i="0" u="none" strike="noStrike" baseline="0" dirty="0" err="1">
                <a:solidFill>
                  <a:srgbClr val="000000"/>
                </a:solidFill>
                <a:latin typeface="Times New Roman" panose="02020603050405020304" pitchFamily="18" charset="0"/>
              </a:rPr>
              <a:t>haar</a:t>
            </a:r>
            <a:r>
              <a:rPr lang="en-US" sz="2100" b="0" i="0" u="none" strike="noStrike" baseline="0" dirty="0">
                <a:solidFill>
                  <a:srgbClr val="000000"/>
                </a:solidFill>
                <a:latin typeface="Times New Roman" panose="02020603050405020304" pitchFamily="18" charset="0"/>
              </a:rPr>
              <a:t> cascade classifier which feature proposed by the viola-Jones algorithm. </a:t>
            </a:r>
          </a:p>
          <a:p>
            <a:pPr algn="just">
              <a:lnSpc>
                <a:spcPct val="150000"/>
              </a:lnSpc>
            </a:pPr>
            <a:r>
              <a:rPr lang="en-US" sz="2100" b="0" i="0" u="none" strike="noStrike" baseline="0" dirty="0">
                <a:solidFill>
                  <a:srgbClr val="000000"/>
                </a:solidFill>
                <a:latin typeface="Times New Roman" panose="02020603050405020304" pitchFamily="18" charset="0"/>
              </a:rPr>
              <a:t>The Viola-Jones algorithm first detects the face on the grayscale image and then finds the location on the colored image. </a:t>
            </a:r>
          </a:p>
          <a:p>
            <a:pPr algn="just">
              <a:lnSpc>
                <a:spcPct val="150000"/>
              </a:lnSpc>
            </a:pPr>
            <a:r>
              <a:rPr lang="en-US" sz="2100" b="0" i="0" u="none" strike="noStrike" baseline="0" dirty="0" err="1">
                <a:solidFill>
                  <a:srgbClr val="000000"/>
                </a:solidFill>
                <a:latin typeface="Times New Roman" panose="02020603050405020304" pitchFamily="18" charset="0"/>
              </a:rPr>
              <a:t>Haar</a:t>
            </a:r>
            <a:r>
              <a:rPr lang="en-US" sz="2100" b="0" i="0" u="none" strike="noStrike" baseline="0" dirty="0">
                <a:solidFill>
                  <a:srgbClr val="000000"/>
                </a:solidFill>
                <a:latin typeface="Times New Roman" panose="02020603050405020304" pitchFamily="18" charset="0"/>
              </a:rPr>
              <a:t> cascade classifier is an Object Detection Algorithm used to identify faces in an image or a real time video. The algorithm uses edge or line detection features.</a:t>
            </a:r>
            <a:endParaRPr lang="en-IN" sz="2100" dirty="0"/>
          </a:p>
        </p:txBody>
      </p:sp>
    </p:spTree>
    <p:extLst>
      <p:ext uri="{BB962C8B-B14F-4D97-AF65-F5344CB8AC3E}">
        <p14:creationId xmlns:p14="http://schemas.microsoft.com/office/powerpoint/2010/main" val="3831462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86D194-DBCA-4A3A-AB09-5AA08D6562B6}"/>
              </a:ext>
            </a:extLst>
          </p:cNvPr>
          <p:cNvSpPr txBox="1"/>
          <p:nvPr/>
        </p:nvSpPr>
        <p:spPr>
          <a:xfrm>
            <a:off x="613488" y="472570"/>
            <a:ext cx="10937810" cy="253556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800" b="0" i="0" u="none" strike="noStrike" baseline="0" dirty="0">
                <a:solidFill>
                  <a:srgbClr val="000000"/>
                </a:solidFill>
                <a:latin typeface="Times New Roman" panose="02020603050405020304" pitchFamily="18" charset="0"/>
              </a:rPr>
              <a:t>So now we are going to see how to detect face from an image. Face detection algorithm was introduced by Viola and Jones in 2001. They divided this algorithm in four stages : </a:t>
            </a:r>
          </a:p>
          <a:p>
            <a:pPr>
              <a:lnSpc>
                <a:spcPct val="150000"/>
              </a:lnSpc>
            </a:pPr>
            <a:r>
              <a:rPr lang="en-IN" sz="1800" b="0" i="0" u="none" strike="noStrike" baseline="0" dirty="0">
                <a:solidFill>
                  <a:srgbClr val="000000"/>
                </a:solidFill>
                <a:latin typeface="Times New Roman" panose="02020603050405020304" pitchFamily="18" charset="0"/>
              </a:rPr>
              <a:t>	1. </a:t>
            </a:r>
            <a:r>
              <a:rPr lang="en-IN" sz="1800" b="0" i="0" u="none" strike="noStrike" baseline="0" dirty="0" err="1">
                <a:solidFill>
                  <a:srgbClr val="000000"/>
                </a:solidFill>
                <a:latin typeface="Times New Roman" panose="02020603050405020304" pitchFamily="18" charset="0"/>
              </a:rPr>
              <a:t>Haar</a:t>
            </a:r>
            <a:r>
              <a:rPr lang="en-IN" sz="1800" b="0" i="0" u="none" strike="noStrike" baseline="0" dirty="0">
                <a:solidFill>
                  <a:srgbClr val="000000"/>
                </a:solidFill>
                <a:latin typeface="Times New Roman" panose="02020603050405020304" pitchFamily="18" charset="0"/>
              </a:rPr>
              <a:t> Features Selection </a:t>
            </a:r>
          </a:p>
          <a:p>
            <a:pPr>
              <a:lnSpc>
                <a:spcPct val="150000"/>
              </a:lnSpc>
            </a:pPr>
            <a:r>
              <a:rPr lang="en-IN" sz="1800" b="0" i="0" u="none" strike="noStrike" baseline="0" dirty="0">
                <a:solidFill>
                  <a:srgbClr val="000000"/>
                </a:solidFill>
                <a:latin typeface="Times New Roman" panose="02020603050405020304" pitchFamily="18" charset="0"/>
              </a:rPr>
              <a:t>	2. Integral Images </a:t>
            </a:r>
          </a:p>
          <a:p>
            <a:pPr>
              <a:lnSpc>
                <a:spcPct val="150000"/>
              </a:lnSpc>
            </a:pPr>
            <a:r>
              <a:rPr lang="en-IN" sz="1800" b="0" i="0" u="none" strike="noStrike" baseline="0" dirty="0">
                <a:solidFill>
                  <a:srgbClr val="000000"/>
                </a:solidFill>
                <a:latin typeface="Times New Roman" panose="02020603050405020304" pitchFamily="18" charset="0"/>
              </a:rPr>
              <a:t>	3. AdaBoost </a:t>
            </a:r>
          </a:p>
          <a:p>
            <a:pPr>
              <a:lnSpc>
                <a:spcPct val="150000"/>
              </a:lnSpc>
            </a:pPr>
            <a:r>
              <a:rPr lang="en-IN" sz="1800" b="0" i="0" u="none" strike="noStrike" baseline="0" dirty="0">
                <a:solidFill>
                  <a:srgbClr val="000000"/>
                </a:solidFill>
                <a:latin typeface="Times New Roman" panose="02020603050405020304" pitchFamily="18" charset="0"/>
              </a:rPr>
              <a:t>	4. Cascading Classifier </a:t>
            </a:r>
          </a:p>
        </p:txBody>
      </p:sp>
      <p:pic>
        <p:nvPicPr>
          <p:cNvPr id="5" name="Picture 4">
            <a:extLst>
              <a:ext uri="{FF2B5EF4-FFF2-40B4-BE49-F238E27FC236}">
                <a16:creationId xmlns:a16="http://schemas.microsoft.com/office/drawing/2014/main" id="{59BFB2A5-A144-42C4-8C4A-F53057C80352}"/>
              </a:ext>
            </a:extLst>
          </p:cNvPr>
          <p:cNvPicPr>
            <a:picLocks noChangeAspect="1"/>
          </p:cNvPicPr>
          <p:nvPr/>
        </p:nvPicPr>
        <p:blipFill>
          <a:blip r:embed="rId2"/>
          <a:stretch>
            <a:fillRect/>
          </a:stretch>
        </p:blipFill>
        <p:spPr>
          <a:xfrm>
            <a:off x="2258621" y="3074437"/>
            <a:ext cx="3106482" cy="3206839"/>
          </a:xfrm>
          <a:prstGeom prst="rect">
            <a:avLst/>
          </a:prstGeom>
        </p:spPr>
      </p:pic>
      <p:pic>
        <p:nvPicPr>
          <p:cNvPr id="7" name="Picture 6">
            <a:extLst>
              <a:ext uri="{FF2B5EF4-FFF2-40B4-BE49-F238E27FC236}">
                <a16:creationId xmlns:a16="http://schemas.microsoft.com/office/drawing/2014/main" id="{A98DDAD5-A516-4CFA-88D4-823D038877EB}"/>
              </a:ext>
            </a:extLst>
          </p:cNvPr>
          <p:cNvPicPr>
            <a:picLocks noChangeAspect="1"/>
          </p:cNvPicPr>
          <p:nvPr/>
        </p:nvPicPr>
        <p:blipFill>
          <a:blip r:embed="rId3"/>
          <a:stretch>
            <a:fillRect/>
          </a:stretch>
        </p:blipFill>
        <p:spPr>
          <a:xfrm>
            <a:off x="5511326" y="3074437"/>
            <a:ext cx="3837904" cy="3206839"/>
          </a:xfrm>
          <a:prstGeom prst="rect">
            <a:avLst/>
          </a:prstGeom>
        </p:spPr>
      </p:pic>
    </p:spTree>
    <p:extLst>
      <p:ext uri="{BB962C8B-B14F-4D97-AF65-F5344CB8AC3E}">
        <p14:creationId xmlns:p14="http://schemas.microsoft.com/office/powerpoint/2010/main" val="3320705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5F3F14-C899-4139-A57D-AAFBE5BAC4EC}"/>
              </a:ext>
            </a:extLst>
          </p:cNvPr>
          <p:cNvSpPr txBox="1"/>
          <p:nvPr/>
        </p:nvSpPr>
        <p:spPr>
          <a:xfrm>
            <a:off x="419878" y="354563"/>
            <a:ext cx="5327779" cy="400110"/>
          </a:xfrm>
          <a:prstGeom prst="rect">
            <a:avLst/>
          </a:prstGeom>
          <a:noFill/>
        </p:spPr>
        <p:txBody>
          <a:bodyPr wrap="square" rtlCol="0">
            <a:spAutoFit/>
          </a:bodyPr>
          <a:lstStyle/>
          <a:p>
            <a:pPr marL="342900" indent="-342900">
              <a:buClr>
                <a:srgbClr val="FF0000"/>
              </a:buCl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Training the model</a:t>
            </a:r>
            <a:endParaRPr lang="en-IN" sz="20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3010DD8-3E8E-4287-9EF0-EDF0A50CAEB9}"/>
              </a:ext>
            </a:extLst>
          </p:cNvPr>
          <p:cNvSpPr txBox="1"/>
          <p:nvPr/>
        </p:nvSpPr>
        <p:spPr>
          <a:xfrm>
            <a:off x="648805" y="1032691"/>
            <a:ext cx="6311831" cy="369332"/>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Below f</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igure show the steps of implementation of our project.</a:t>
            </a:r>
            <a:endParaRPr lang="en-IN"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1965789-2CC8-4432-A448-2564D41300BF}"/>
              </a:ext>
            </a:extLst>
          </p:cNvPr>
          <p:cNvPicPr>
            <a:picLocks noChangeAspect="1"/>
          </p:cNvPicPr>
          <p:nvPr/>
        </p:nvPicPr>
        <p:blipFill>
          <a:blip r:embed="rId2"/>
          <a:stretch>
            <a:fillRect/>
          </a:stretch>
        </p:blipFill>
        <p:spPr>
          <a:xfrm>
            <a:off x="3699916" y="1849892"/>
            <a:ext cx="2962141" cy="3606085"/>
          </a:xfrm>
          <a:prstGeom prst="rect">
            <a:avLst/>
          </a:prstGeom>
        </p:spPr>
      </p:pic>
    </p:spTree>
    <p:extLst>
      <p:ext uri="{BB962C8B-B14F-4D97-AF65-F5344CB8AC3E}">
        <p14:creationId xmlns:p14="http://schemas.microsoft.com/office/powerpoint/2010/main" val="660139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4889A3A-5511-491E-8092-F2053F2A3B25}"/>
              </a:ext>
            </a:extLst>
          </p:cNvPr>
          <p:cNvSpPr txBox="1"/>
          <p:nvPr/>
        </p:nvSpPr>
        <p:spPr>
          <a:xfrm>
            <a:off x="485192" y="410547"/>
            <a:ext cx="4301412" cy="400110"/>
          </a:xfrm>
          <a:prstGeom prst="rect">
            <a:avLst/>
          </a:prstGeom>
          <a:noFill/>
        </p:spPr>
        <p:txBody>
          <a:bodyPr wrap="square" rtlCol="0">
            <a:spAutoFit/>
          </a:bodyPr>
          <a:lstStyle/>
          <a:p>
            <a:pPr marL="342900" indent="-342900">
              <a:buClr>
                <a:srgbClr val="FF0000"/>
              </a:buCl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Dataset</a:t>
            </a:r>
            <a:endParaRPr lang="en-IN" sz="20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C17BE6E-8135-4AEE-9EC8-05543D1BEB6B}"/>
              </a:ext>
            </a:extLst>
          </p:cNvPr>
          <p:cNvSpPr txBox="1"/>
          <p:nvPr/>
        </p:nvSpPr>
        <p:spPr>
          <a:xfrm>
            <a:off x="730898" y="1091682"/>
            <a:ext cx="10730204" cy="1294393"/>
          </a:xfrm>
          <a:prstGeom prst="rect">
            <a:avLst/>
          </a:prstGeom>
          <a:noFill/>
        </p:spPr>
        <p:txBody>
          <a:bodyPr wrap="square" rtlCol="0">
            <a:spAutoFit/>
          </a:bodyPr>
          <a:lstStyle/>
          <a:p>
            <a:pPr>
              <a:lnSpc>
                <a:spcPct val="150000"/>
              </a:lnSpc>
            </a:pPr>
            <a:r>
              <a:rPr lang="en-US" sz="1800" b="0" i="0" u="none" strike="noStrike" baseline="0" dirty="0">
                <a:solidFill>
                  <a:srgbClr val="000000"/>
                </a:solidFill>
                <a:latin typeface="Times New Roman" panose="02020603050405020304" pitchFamily="18" charset="0"/>
              </a:rPr>
              <a:t>We have dataset inside the database folder we have two folder with mask and without mask with mask contain all the people who wear a mask and without mask contain all the people who were not wear a mask. Both folders contain around 4000 images. </a:t>
            </a:r>
            <a:endParaRPr lang="en-IN" dirty="0"/>
          </a:p>
        </p:txBody>
      </p:sp>
      <p:sp>
        <p:nvSpPr>
          <p:cNvPr id="4" name="TextBox 3">
            <a:extLst>
              <a:ext uri="{FF2B5EF4-FFF2-40B4-BE49-F238E27FC236}">
                <a16:creationId xmlns:a16="http://schemas.microsoft.com/office/drawing/2014/main" id="{DFB468CE-A33F-43BF-8926-339D2EBD7F3D}"/>
              </a:ext>
            </a:extLst>
          </p:cNvPr>
          <p:cNvSpPr txBox="1"/>
          <p:nvPr/>
        </p:nvSpPr>
        <p:spPr>
          <a:xfrm>
            <a:off x="485192" y="2836506"/>
            <a:ext cx="3107094" cy="400110"/>
          </a:xfrm>
          <a:prstGeom prst="rect">
            <a:avLst/>
          </a:prstGeom>
          <a:noFill/>
        </p:spPr>
        <p:txBody>
          <a:bodyPr wrap="square" rtlCol="0">
            <a:spAutoFit/>
          </a:bodyPr>
          <a:lstStyle/>
          <a:p>
            <a:pPr marL="342900" indent="-342900">
              <a:buClr>
                <a:srgbClr val="FF0000"/>
              </a:buClr>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Data Preprocessing</a:t>
            </a:r>
            <a:endParaRPr lang="en-IN" sz="2000"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BFA684D-BCB8-4C12-B2B3-12F4CD45F734}"/>
              </a:ext>
            </a:extLst>
          </p:cNvPr>
          <p:cNvSpPr txBox="1"/>
          <p:nvPr/>
        </p:nvSpPr>
        <p:spPr>
          <a:xfrm>
            <a:off x="858416" y="3621385"/>
            <a:ext cx="10602686" cy="2535566"/>
          </a:xfrm>
          <a:prstGeom prst="rect">
            <a:avLst/>
          </a:prstGeom>
          <a:noFill/>
        </p:spPr>
        <p:txBody>
          <a:bodyPr wrap="square" rtlCol="0">
            <a:spAutoFit/>
          </a:bodyPr>
          <a:lstStyle/>
          <a:p>
            <a:pPr>
              <a:lnSpc>
                <a:spcPct val="150000"/>
              </a:lnSpc>
            </a:pPr>
            <a:r>
              <a:rPr lang="en-US" sz="1800" b="0" i="0" u="none" strike="noStrike" baseline="0" dirty="0">
                <a:solidFill>
                  <a:srgbClr val="000000"/>
                </a:solidFill>
                <a:latin typeface="Times New Roman" panose="02020603050405020304" pitchFamily="18" charset="0"/>
              </a:rPr>
              <a:t>We are going to convert all the images of folder what we have with mask and without mask into arrays. </a:t>
            </a:r>
          </a:p>
          <a:p>
            <a:pPr>
              <a:lnSpc>
                <a:spcPct val="150000"/>
              </a:lnSpc>
            </a:pPr>
            <a:endParaRPr lang="en-US" sz="1800" b="0" i="0" u="none" strike="noStrike" baseline="0" dirty="0">
              <a:solidFill>
                <a:srgbClr val="000000"/>
              </a:solidFill>
              <a:latin typeface="Times New Roman" panose="02020603050405020304" pitchFamily="18" charset="0"/>
            </a:endParaRPr>
          </a:p>
          <a:p>
            <a:pPr marL="285750" indent="-285750">
              <a:lnSpc>
                <a:spcPct val="150000"/>
              </a:lnSpc>
              <a:buFont typeface="Arial" panose="020B0604020202020204" pitchFamily="34" charset="0"/>
              <a:buChar char="•"/>
            </a:pPr>
            <a:r>
              <a:rPr lang="en-IN" sz="1800" b="0" i="0" u="none" strike="noStrike" baseline="0" dirty="0" err="1">
                <a:solidFill>
                  <a:srgbClr val="000000"/>
                </a:solidFill>
                <a:latin typeface="Times New Roman" panose="02020603050405020304" pitchFamily="18" charset="0"/>
                <a:cs typeface="Times New Roman" panose="02020603050405020304" pitchFamily="18" charset="0"/>
              </a:rPr>
              <a:t>Load_image</a:t>
            </a:r>
            <a:r>
              <a:rPr lang="en-IN" sz="1800" b="0" i="0" u="none" strike="noStrike" baseline="0" dirty="0">
                <a:solidFill>
                  <a:srgbClr val="000000"/>
                </a:solidFill>
                <a:latin typeface="Times New Roman" panose="02020603050405020304" pitchFamily="18" charset="0"/>
                <a:cs typeface="Times New Roman" panose="02020603050405020304" pitchFamily="18" charset="0"/>
              </a:rPr>
              <a:t> </a:t>
            </a:r>
          </a:p>
          <a:p>
            <a:pPr marL="285750" indent="-285750">
              <a:lnSpc>
                <a:spcPct val="150000"/>
              </a:lnSpc>
              <a:buFont typeface="Arial" panose="020B0604020202020204" pitchFamily="34" charset="0"/>
              <a:buChar char="•"/>
            </a:pPr>
            <a:r>
              <a:rPr lang="en-IN" sz="1800" b="0" i="0" u="none" strike="noStrike" baseline="0" dirty="0" err="1">
                <a:solidFill>
                  <a:srgbClr val="000000"/>
                </a:solidFill>
                <a:latin typeface="Times New Roman" panose="02020603050405020304" pitchFamily="18" charset="0"/>
                <a:cs typeface="Times New Roman" panose="02020603050405020304" pitchFamily="18" charset="0"/>
              </a:rPr>
              <a:t>Img_to_array</a:t>
            </a:r>
            <a:r>
              <a:rPr lang="en-IN" sz="1800" b="0" i="0" u="none" strike="noStrike" baseline="0" dirty="0">
                <a:solidFill>
                  <a:srgbClr val="000000"/>
                </a:solidFill>
                <a:latin typeface="Times New Roman" panose="02020603050405020304" pitchFamily="18" charset="0"/>
                <a:cs typeface="Times New Roman" panose="02020603050405020304" pitchFamily="18" charset="0"/>
              </a:rPr>
              <a:t> </a:t>
            </a:r>
          </a:p>
          <a:p>
            <a:pPr marL="285750" indent="-285750">
              <a:lnSpc>
                <a:spcPct val="150000"/>
              </a:lnSpc>
              <a:buFont typeface="Arial" panose="020B0604020202020204" pitchFamily="34" charset="0"/>
              <a:buChar char="•"/>
            </a:pPr>
            <a:r>
              <a:rPr lang="en-IN" sz="1800" b="0" i="0" u="none" strike="noStrike" baseline="0" dirty="0" err="1">
                <a:solidFill>
                  <a:srgbClr val="000000"/>
                </a:solidFill>
                <a:latin typeface="Times New Roman" panose="02020603050405020304" pitchFamily="18" charset="0"/>
                <a:cs typeface="Times New Roman" panose="02020603050405020304" pitchFamily="18" charset="0"/>
              </a:rPr>
              <a:t>LabelBinarizer</a:t>
            </a:r>
            <a:r>
              <a:rPr lang="en-IN" sz="1800" b="0" i="0" u="none" strike="noStrike" baseline="0" dirty="0">
                <a:solidFill>
                  <a:srgbClr val="000000"/>
                </a:solidFill>
                <a:latin typeface="Times New Roman" panose="02020603050405020304" pitchFamily="18" charset="0"/>
                <a:cs typeface="Times New Roman" panose="02020603050405020304" pitchFamily="18" charset="0"/>
              </a:rPr>
              <a:t> </a:t>
            </a:r>
          </a:p>
          <a:p>
            <a:pPr marL="285750" indent="-285750">
              <a:lnSpc>
                <a:spcPct val="150000"/>
              </a:lnSpc>
              <a:buFont typeface="Arial" panose="020B0604020202020204" pitchFamily="34" charset="0"/>
              <a:buChar char="•"/>
            </a:pPr>
            <a:r>
              <a:rPr lang="en-IN" sz="1800" b="0" i="0" u="none" strike="noStrike" baseline="0" dirty="0" err="1">
                <a:solidFill>
                  <a:srgbClr val="000000"/>
                </a:solidFill>
                <a:latin typeface="Times New Roman" panose="02020603050405020304" pitchFamily="18" charset="0"/>
                <a:cs typeface="Times New Roman" panose="02020603050405020304" pitchFamily="18" charset="0"/>
              </a:rPr>
              <a:t>Train_test_split</a:t>
            </a:r>
            <a:r>
              <a:rPr lang="en-IN" sz="1800" b="0" i="0" u="none" strike="noStrike" baseline="0" dirty="0">
                <a:solidFill>
                  <a:srgbClr val="000000"/>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5333676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644</TotalTime>
  <Words>1205</Words>
  <Application>Microsoft Office PowerPoint</Application>
  <PresentationFormat>Widescreen</PresentationFormat>
  <Paragraphs>109</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"Wingdings",Sans-Serif</vt:lpstr>
      <vt:lpstr>Algerian</vt:lpstr>
      <vt:lpstr>Arial</vt:lpstr>
      <vt:lpstr>Gill Sans MT</vt:lpstr>
      <vt:lpstr>Symbol</vt:lpstr>
      <vt:lpstr>Times New Roman</vt:lpstr>
      <vt:lpstr>Wingdings</vt:lpstr>
      <vt:lpstr>Gallery</vt:lpstr>
      <vt:lpstr>PowerPoint Presentation</vt:lpstr>
      <vt:lpstr>Introduction</vt:lpstr>
      <vt:lpstr>Objective</vt:lpstr>
      <vt:lpstr>Scope</vt:lpstr>
      <vt:lpstr>Tools</vt:lpstr>
      <vt:lpstr>Project Implementation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Website Interface</vt:lpstr>
      <vt:lpstr>PowerPoint Presentation</vt:lpstr>
      <vt:lpstr>PowerPoint Presentation</vt:lpstr>
      <vt:lpstr>PowerPoint Presentation</vt:lpstr>
      <vt:lpstr>PowerPoint Presentation</vt:lpstr>
      <vt:lpstr>PowerPoint Presentation</vt:lpstr>
      <vt:lpstr>Face Mask Detection</vt:lpstr>
      <vt:lpstr>PowerPoint Presentation</vt:lpstr>
      <vt:lpstr>PowerPoint Presentation</vt:lpstr>
      <vt:lpstr>PowerPoint Presentation</vt:lpstr>
      <vt:lpstr>PowerPoint Presentation</vt:lpstr>
      <vt:lpstr>Future work</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Max Christian</dc:creator>
  <cp:lastModifiedBy>Max Christian</cp:lastModifiedBy>
  <cp:revision>15</cp:revision>
  <dcterms:created xsi:type="dcterms:W3CDTF">2021-12-06T03:48:16Z</dcterms:created>
  <dcterms:modified xsi:type="dcterms:W3CDTF">2021-12-07T17:56:42Z</dcterms:modified>
</cp:coreProperties>
</file>

<file path=docProps/thumbnail.jpeg>
</file>